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2.xml" ContentType="application/vnd.openxmlformats-officedocument.drawingml.chart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3.xml" ContentType="application/vnd.openxmlformats-officedocument.drawingml.chart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256" r:id="rId2"/>
    <p:sldId id="262" r:id="rId3"/>
    <p:sldId id="277" r:id="rId4"/>
    <p:sldId id="287" r:id="rId5"/>
    <p:sldId id="278" r:id="rId6"/>
    <p:sldId id="288" r:id="rId7"/>
    <p:sldId id="276" r:id="rId8"/>
    <p:sldId id="289" r:id="rId9"/>
    <p:sldId id="290" r:id="rId10"/>
    <p:sldId id="281" r:id="rId11"/>
    <p:sldId id="291" r:id="rId12"/>
    <p:sldId id="294" r:id="rId13"/>
    <p:sldId id="292" r:id="rId14"/>
    <p:sldId id="280" r:id="rId15"/>
    <p:sldId id="293" r:id="rId16"/>
    <p:sldId id="286" r:id="rId17"/>
    <p:sldId id="285" r:id="rId18"/>
    <p:sldId id="295" r:id="rId19"/>
    <p:sldId id="258" r:id="rId20"/>
    <p:sldId id="266" r:id="rId21"/>
    <p:sldId id="257" r:id="rId22"/>
    <p:sldId id="282" r:id="rId23"/>
    <p:sldId id="260" r:id="rId24"/>
    <p:sldId id="265" r:id="rId25"/>
    <p:sldId id="267" r:id="rId26"/>
    <p:sldId id="272" r:id="rId27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49" autoAdjust="0"/>
    <p:restoredTop sz="94660"/>
  </p:normalViewPr>
  <p:slideViewPr>
    <p:cSldViewPr>
      <p:cViewPr varScale="1">
        <p:scale>
          <a:sx n="73" d="100"/>
          <a:sy n="73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Layna's%20files\sovereign%20debt\ISA2011figure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Layna's%20files\sovereign%20debt\ISA2011figure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ayna\Dropbox\koreanjournalistsimage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Book2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Interest Rates on Benchmark</a:t>
            </a:r>
            <a:r>
              <a:rPr lang="en-US" baseline="0"/>
              <a:t> Government Bonds</a:t>
            </a:r>
            <a:endParaRPr lang="en-US"/>
          </a:p>
        </c:rich>
      </c:tx>
      <c:layout>
        <c:manualLayout>
          <c:xMode val="edge"/>
          <c:yMode val="edge"/>
          <c:x val="4.6562451752354475E-2"/>
          <c:y val="0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6.4501517774725528E-2"/>
          <c:y val="2.0501813493275175E-2"/>
          <c:w val="0.66234493341939127"/>
          <c:h val="0.85330842421944475"/>
        </c:manualLayout>
      </c:layout>
      <c:lineChart>
        <c:grouping val="standard"/>
        <c:varyColors val="0"/>
        <c:ser>
          <c:idx val="0"/>
          <c:order val="0"/>
          <c:tx>
            <c:strRef>
              <c:f>'new interest rate figures'!$A$2</c:f>
              <c:strCache>
                <c:ptCount val="1"/>
                <c:pt idx="0">
                  <c:v>Australia</c:v>
                </c:pt>
              </c:strCache>
            </c:strRef>
          </c:tx>
          <c:marker>
            <c:symbol val="none"/>
          </c:marker>
          <c:cat>
            <c:numRef>
              <c:f>'new interest rate figures'!$B$1:$R$1</c:f>
              <c:numCache>
                <c:formatCode>General</c:formatCode>
                <c:ptCount val="17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</c:numCache>
            </c:numRef>
          </c:cat>
          <c:val>
            <c:numRef>
              <c:f>'new interest rate figures'!$B$2:$R$2</c:f>
              <c:numCache>
                <c:formatCode>General</c:formatCode>
                <c:ptCount val="17"/>
                <c:pt idx="0">
                  <c:v>9.2108952765837024</c:v>
                </c:pt>
                <c:pt idx="1">
                  <c:v>8.2092070574988192</c:v>
                </c:pt>
                <c:pt idx="2">
                  <c:v>6.9549185438893675</c:v>
                </c:pt>
                <c:pt idx="3">
                  <c:v>5.4929705282640056</c:v>
                </c:pt>
                <c:pt idx="4">
                  <c:v>6.009311942983282</c:v>
                </c:pt>
                <c:pt idx="5">
                  <c:v>6.3145693344080565</c:v>
                </c:pt>
                <c:pt idx="6">
                  <c:v>5.6152643284071972</c:v>
                </c:pt>
                <c:pt idx="7">
                  <c:v>5.8439577111008774</c:v>
                </c:pt>
                <c:pt idx="8">
                  <c:v>5.3667354519368251</c:v>
                </c:pt>
                <c:pt idx="9">
                  <c:v>5.5910207196185464</c:v>
                </c:pt>
                <c:pt idx="10">
                  <c:v>5.3398272806522336</c:v>
                </c:pt>
                <c:pt idx="11">
                  <c:v>5.58746398539654</c:v>
                </c:pt>
                <c:pt idx="12">
                  <c:v>5.9950000000000001</c:v>
                </c:pt>
                <c:pt idx="13">
                  <c:v>5.8199999999999985</c:v>
                </c:pt>
                <c:pt idx="14">
                  <c:v>4.9741666666666662</c:v>
                </c:pt>
                <c:pt idx="15">
                  <c:v>5.3465000000000007</c:v>
                </c:pt>
                <c:pt idx="16">
                  <c:v>4.8795830000000002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'new interest rate figures'!$A$3</c:f>
              <c:strCache>
                <c:ptCount val="1"/>
                <c:pt idx="0">
                  <c:v>Austria</c:v>
                </c:pt>
              </c:strCache>
            </c:strRef>
          </c:tx>
          <c:marker>
            <c:symbol val="none"/>
          </c:marker>
          <c:cat>
            <c:numRef>
              <c:f>'new interest rate figures'!$B$1:$R$1</c:f>
              <c:numCache>
                <c:formatCode>General</c:formatCode>
                <c:ptCount val="17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</c:numCache>
            </c:numRef>
          </c:cat>
          <c:val>
            <c:numRef>
              <c:f>'new interest rate figures'!$B$3:$R$3</c:f>
              <c:numCache>
                <c:formatCode>General</c:formatCode>
                <c:ptCount val="17"/>
                <c:pt idx="0">
                  <c:v>7.1341666666666645</c:v>
                </c:pt>
                <c:pt idx="1">
                  <c:v>6.3224999999999945</c:v>
                </c:pt>
                <c:pt idx="2">
                  <c:v>5.6824999999999966</c:v>
                </c:pt>
                <c:pt idx="3">
                  <c:v>4.7133333333333436</c:v>
                </c:pt>
                <c:pt idx="4">
                  <c:v>4.6791666666666663</c:v>
                </c:pt>
                <c:pt idx="5">
                  <c:v>5.5558333333333394</c:v>
                </c:pt>
                <c:pt idx="6">
                  <c:v>5.0750000000000002</c:v>
                </c:pt>
                <c:pt idx="7">
                  <c:v>4.9666666666666694</c:v>
                </c:pt>
                <c:pt idx="8">
                  <c:v>4.1533333333333333</c:v>
                </c:pt>
                <c:pt idx="9">
                  <c:v>4.1516666666666664</c:v>
                </c:pt>
                <c:pt idx="10">
                  <c:v>3.3866666666666667</c:v>
                </c:pt>
                <c:pt idx="11">
                  <c:v>3.7966666666666669</c:v>
                </c:pt>
                <c:pt idx="12">
                  <c:v>4.2949999999999955</c:v>
                </c:pt>
                <c:pt idx="13">
                  <c:v>4.2591666666666672</c:v>
                </c:pt>
                <c:pt idx="14">
                  <c:v>3.8025064711336327</c:v>
                </c:pt>
                <c:pt idx="15">
                  <c:v>3.2711111111111153</c:v>
                </c:pt>
                <c:pt idx="16">
                  <c:v>3.3191669999999958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'new interest rate figures'!$A$4</c:f>
              <c:strCache>
                <c:ptCount val="1"/>
                <c:pt idx="0">
                  <c:v>Belgium </c:v>
                </c:pt>
              </c:strCache>
            </c:strRef>
          </c:tx>
          <c:marker>
            <c:symbol val="none"/>
          </c:marker>
          <c:cat>
            <c:numRef>
              <c:f>'new interest rate figures'!$B$1:$R$1</c:f>
              <c:numCache>
                <c:formatCode>General</c:formatCode>
                <c:ptCount val="17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</c:numCache>
            </c:numRef>
          </c:cat>
          <c:val>
            <c:numRef>
              <c:f>'new interest rate figures'!$B$4:$R$4</c:f>
              <c:numCache>
                <c:formatCode>General</c:formatCode>
                <c:ptCount val="17"/>
                <c:pt idx="0">
                  <c:v>7.3774999999999995</c:v>
                </c:pt>
                <c:pt idx="1">
                  <c:v>6.2983333333333427</c:v>
                </c:pt>
                <c:pt idx="2">
                  <c:v>5.5866666666666704</c:v>
                </c:pt>
                <c:pt idx="3">
                  <c:v>4.6949999999999887</c:v>
                </c:pt>
                <c:pt idx="4">
                  <c:v>4.7133333333333445</c:v>
                </c:pt>
                <c:pt idx="5">
                  <c:v>5.57</c:v>
                </c:pt>
                <c:pt idx="6">
                  <c:v>5.0633333333333423</c:v>
                </c:pt>
                <c:pt idx="7">
                  <c:v>4.8924999999999965</c:v>
                </c:pt>
                <c:pt idx="8">
                  <c:v>4.1458333333333339</c:v>
                </c:pt>
                <c:pt idx="9">
                  <c:v>4.0624999999999956</c:v>
                </c:pt>
                <c:pt idx="10">
                  <c:v>3.3649999999999998</c:v>
                </c:pt>
                <c:pt idx="11">
                  <c:v>3.8049999999999997</c:v>
                </c:pt>
                <c:pt idx="12">
                  <c:v>4.3333333333333446</c:v>
                </c:pt>
                <c:pt idx="13">
                  <c:v>4.3983333333333334</c:v>
                </c:pt>
                <c:pt idx="14">
                  <c:v>3.8233398044669751</c:v>
                </c:pt>
                <c:pt idx="15">
                  <c:v>3.3</c:v>
                </c:pt>
                <c:pt idx="16">
                  <c:v>4.1774999999999975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'new interest rate figures'!$A$5</c:f>
              <c:strCache>
                <c:ptCount val="1"/>
                <c:pt idx="0">
                  <c:v>Canada</c:v>
                </c:pt>
              </c:strCache>
            </c:strRef>
          </c:tx>
          <c:marker>
            <c:symbol val="none"/>
          </c:marker>
          <c:cat>
            <c:numRef>
              <c:f>'new interest rate figures'!$B$1:$R$1</c:f>
              <c:numCache>
                <c:formatCode>General</c:formatCode>
                <c:ptCount val="17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</c:numCache>
            </c:numRef>
          </c:cat>
          <c:val>
            <c:numRef>
              <c:f>'new interest rate figures'!$B$5:$R$5</c:f>
              <c:numCache>
                <c:formatCode>General</c:formatCode>
                <c:ptCount val="17"/>
                <c:pt idx="0">
                  <c:v>8.1602916666666676</c:v>
                </c:pt>
                <c:pt idx="1">
                  <c:v>7.2412500000000097</c:v>
                </c:pt>
                <c:pt idx="2">
                  <c:v>6.1429583333333335</c:v>
                </c:pt>
                <c:pt idx="3">
                  <c:v>5.2826666666666684</c:v>
                </c:pt>
                <c:pt idx="4">
                  <c:v>5.5371249999999899</c:v>
                </c:pt>
                <c:pt idx="5">
                  <c:v>5.9301250000000003</c:v>
                </c:pt>
                <c:pt idx="6">
                  <c:v>5.4764166666666672</c:v>
                </c:pt>
                <c:pt idx="7">
                  <c:v>5.2972916666666663</c:v>
                </c:pt>
                <c:pt idx="8">
                  <c:v>4.8037083333333426</c:v>
                </c:pt>
                <c:pt idx="9">
                  <c:v>4.5839999999999996</c:v>
                </c:pt>
                <c:pt idx="10">
                  <c:v>4.0668333333333333</c:v>
                </c:pt>
                <c:pt idx="11">
                  <c:v>4.2115</c:v>
                </c:pt>
                <c:pt idx="12">
                  <c:v>4.2698333333333434</c:v>
                </c:pt>
                <c:pt idx="13">
                  <c:v>3.6036666666666672</c:v>
                </c:pt>
                <c:pt idx="14">
                  <c:v>3.2500416666666672</c:v>
                </c:pt>
                <c:pt idx="15">
                  <c:v>3.26695</c:v>
                </c:pt>
                <c:pt idx="16">
                  <c:v>2.7869999999999999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'new interest rate figures'!$A$6</c:f>
              <c:strCache>
                <c:ptCount val="1"/>
                <c:pt idx="0">
                  <c:v>Czech Republic</c:v>
                </c:pt>
              </c:strCache>
            </c:strRef>
          </c:tx>
          <c:marker>
            <c:symbol val="none"/>
          </c:marker>
          <c:cat>
            <c:numRef>
              <c:f>'new interest rate figures'!$B$1:$R$1</c:f>
              <c:numCache>
                <c:formatCode>General</c:formatCode>
                <c:ptCount val="17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</c:numCache>
            </c:numRef>
          </c:cat>
          <c:val>
            <c:numRef>
              <c:f>'new interest rate figures'!$B$6:$R$6</c:f>
              <c:numCache>
                <c:formatCode>General</c:formatCode>
                <c:ptCount val="17"/>
                <c:pt idx="6">
                  <c:v>6.3141666666666545</c:v>
                </c:pt>
                <c:pt idx="7">
                  <c:v>4.8766666666666714</c:v>
                </c:pt>
                <c:pt idx="8">
                  <c:v>4.1158333333333328</c:v>
                </c:pt>
                <c:pt idx="9">
                  <c:v>4.8208333333333329</c:v>
                </c:pt>
                <c:pt idx="10">
                  <c:v>3.5425</c:v>
                </c:pt>
                <c:pt idx="11">
                  <c:v>3.8</c:v>
                </c:pt>
                <c:pt idx="12">
                  <c:v>4.3024999999999975</c:v>
                </c:pt>
                <c:pt idx="13">
                  <c:v>4.6333333333333426</c:v>
                </c:pt>
                <c:pt idx="14">
                  <c:v>4.8891666666666662</c:v>
                </c:pt>
                <c:pt idx="15">
                  <c:v>3.9666666666666668</c:v>
                </c:pt>
                <c:pt idx="16">
                  <c:v>3.7075000000000049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'new interest rate figures'!$A$7</c:f>
              <c:strCache>
                <c:ptCount val="1"/>
                <c:pt idx="0">
                  <c:v>Denmark</c:v>
                </c:pt>
              </c:strCache>
            </c:strRef>
          </c:tx>
          <c:marker>
            <c:symbol val="none"/>
          </c:marker>
          <c:cat>
            <c:numRef>
              <c:f>'new interest rate figures'!$B$1:$R$1</c:f>
              <c:numCache>
                <c:formatCode>General</c:formatCode>
                <c:ptCount val="17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</c:numCache>
            </c:numRef>
          </c:cat>
          <c:val>
            <c:numRef>
              <c:f>'new interest rate figures'!$B$7:$R$7</c:f>
              <c:numCache>
                <c:formatCode>General</c:formatCode>
                <c:ptCount val="17"/>
                <c:pt idx="0">
                  <c:v>8.2701377500000017</c:v>
                </c:pt>
                <c:pt idx="1">
                  <c:v>7.1929299166666665</c:v>
                </c:pt>
                <c:pt idx="2">
                  <c:v>6.2611749999999908</c:v>
                </c:pt>
                <c:pt idx="3">
                  <c:v>5.0399333333333445</c:v>
                </c:pt>
                <c:pt idx="4">
                  <c:v>4.9172000000000002</c:v>
                </c:pt>
                <c:pt idx="5">
                  <c:v>5.6601333333333335</c:v>
                </c:pt>
                <c:pt idx="6">
                  <c:v>5.0936500000000002</c:v>
                </c:pt>
                <c:pt idx="7">
                  <c:v>5.0559666666666665</c:v>
                </c:pt>
                <c:pt idx="8">
                  <c:v>4.3077416666666668</c:v>
                </c:pt>
                <c:pt idx="9">
                  <c:v>4.3047083333333331</c:v>
                </c:pt>
                <c:pt idx="10">
                  <c:v>3.4036249999999999</c:v>
                </c:pt>
                <c:pt idx="11">
                  <c:v>3.8121749999999968</c:v>
                </c:pt>
                <c:pt idx="12">
                  <c:v>4.2866083333333513</c:v>
                </c:pt>
                <c:pt idx="13">
                  <c:v>4.2842500000000001</c:v>
                </c:pt>
                <c:pt idx="14">
                  <c:v>3.6260333333333339</c:v>
                </c:pt>
                <c:pt idx="15">
                  <c:v>2.9449100000000001</c:v>
                </c:pt>
                <c:pt idx="16">
                  <c:v>2.7293500000000002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'new interest rate figures'!$A$8</c:f>
              <c:strCache>
                <c:ptCount val="1"/>
                <c:pt idx="0">
                  <c:v>Finland</c:v>
                </c:pt>
              </c:strCache>
            </c:strRef>
          </c:tx>
          <c:marker>
            <c:symbol val="none"/>
          </c:marker>
          <c:cat>
            <c:numRef>
              <c:f>'new interest rate figures'!$B$1:$R$1</c:f>
              <c:numCache>
                <c:formatCode>General</c:formatCode>
                <c:ptCount val="17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</c:numCache>
            </c:numRef>
          </c:cat>
          <c:val>
            <c:numRef>
              <c:f>'new interest rate figures'!$B$8:$R$8</c:f>
              <c:numCache>
                <c:formatCode>General</c:formatCode>
                <c:ptCount val="17"/>
                <c:pt idx="0">
                  <c:v>8.7916666666666696</c:v>
                </c:pt>
                <c:pt idx="1">
                  <c:v>7.0766666666666724</c:v>
                </c:pt>
                <c:pt idx="2">
                  <c:v>5.9574999999999996</c:v>
                </c:pt>
                <c:pt idx="3">
                  <c:v>4.7874999999999996</c:v>
                </c:pt>
                <c:pt idx="4">
                  <c:v>4.7224999999999975</c:v>
                </c:pt>
                <c:pt idx="5">
                  <c:v>5.4825000000000008</c:v>
                </c:pt>
                <c:pt idx="6">
                  <c:v>5.0433333333333445</c:v>
                </c:pt>
                <c:pt idx="7">
                  <c:v>4.9808333333333463</c:v>
                </c:pt>
                <c:pt idx="8">
                  <c:v>4.1349999999999945</c:v>
                </c:pt>
                <c:pt idx="9">
                  <c:v>4.1091666666666651</c:v>
                </c:pt>
                <c:pt idx="10">
                  <c:v>3.3508333333333327</c:v>
                </c:pt>
                <c:pt idx="11">
                  <c:v>3.7824999999999993</c:v>
                </c:pt>
                <c:pt idx="12">
                  <c:v>4.2933333333333437</c:v>
                </c:pt>
                <c:pt idx="13">
                  <c:v>4.2900000000000018</c:v>
                </c:pt>
                <c:pt idx="14">
                  <c:v>3.7225064711336358</c:v>
                </c:pt>
                <c:pt idx="15">
                  <c:v>3.0544444444444427</c:v>
                </c:pt>
                <c:pt idx="16">
                  <c:v>3.005833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'new interest rate figures'!$A$9</c:f>
              <c:strCache>
                <c:ptCount val="1"/>
                <c:pt idx="0">
                  <c:v>France</c:v>
                </c:pt>
              </c:strCache>
            </c:strRef>
          </c:tx>
          <c:marker>
            <c:symbol val="none"/>
          </c:marker>
          <c:cat>
            <c:numRef>
              <c:f>'new interest rate figures'!$B$1:$R$1</c:f>
              <c:numCache>
                <c:formatCode>General</c:formatCode>
                <c:ptCount val="17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</c:numCache>
            </c:numRef>
          </c:cat>
          <c:val>
            <c:numRef>
              <c:f>'new interest rate figures'!$B$9:$R$9</c:f>
              <c:numCache>
                <c:formatCode>General</c:formatCode>
                <c:ptCount val="17"/>
                <c:pt idx="0">
                  <c:v>7.5350000000000001</c:v>
                </c:pt>
                <c:pt idx="1">
                  <c:v>6.3108333333333384</c:v>
                </c:pt>
                <c:pt idx="2">
                  <c:v>5.5816666666666714</c:v>
                </c:pt>
                <c:pt idx="3">
                  <c:v>4.6399999999999997</c:v>
                </c:pt>
                <c:pt idx="4">
                  <c:v>4.6091666666666669</c:v>
                </c:pt>
                <c:pt idx="5">
                  <c:v>5.3941666666666546</c:v>
                </c:pt>
                <c:pt idx="6">
                  <c:v>4.9391666666666714</c:v>
                </c:pt>
                <c:pt idx="7">
                  <c:v>4.8608333333333338</c:v>
                </c:pt>
                <c:pt idx="8">
                  <c:v>4.13</c:v>
                </c:pt>
                <c:pt idx="9">
                  <c:v>4.0991666666666671</c:v>
                </c:pt>
                <c:pt idx="10">
                  <c:v>3.4099999999999997</c:v>
                </c:pt>
                <c:pt idx="11">
                  <c:v>3.7974999999999999</c:v>
                </c:pt>
                <c:pt idx="12">
                  <c:v>4.3041666666666645</c:v>
                </c:pt>
                <c:pt idx="13">
                  <c:v>4.2341666666666669</c:v>
                </c:pt>
                <c:pt idx="14">
                  <c:v>3.6675064711336391</c:v>
                </c:pt>
                <c:pt idx="15">
                  <c:v>3.1511111111111112</c:v>
                </c:pt>
                <c:pt idx="16">
                  <c:v>3.32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'new interest rate figures'!$A$10</c:f>
              <c:strCache>
                <c:ptCount val="1"/>
                <c:pt idx="0">
                  <c:v>Germany</c:v>
                </c:pt>
              </c:strCache>
            </c:strRef>
          </c:tx>
          <c:marker>
            <c:symbol val="none"/>
          </c:marker>
          <c:cat>
            <c:numRef>
              <c:f>'new interest rate figures'!$B$1:$R$1</c:f>
              <c:numCache>
                <c:formatCode>General</c:formatCode>
                <c:ptCount val="17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</c:numCache>
            </c:numRef>
          </c:cat>
          <c:val>
            <c:numRef>
              <c:f>'new interest rate figures'!$B$10:$R$10</c:f>
              <c:numCache>
                <c:formatCode>General</c:formatCode>
                <c:ptCount val="17"/>
                <c:pt idx="0">
                  <c:v>6.8583333333333334</c:v>
                </c:pt>
                <c:pt idx="1">
                  <c:v>6.2249999999999899</c:v>
                </c:pt>
                <c:pt idx="2">
                  <c:v>5.6583333333333332</c:v>
                </c:pt>
                <c:pt idx="3">
                  <c:v>4.5833333333333446</c:v>
                </c:pt>
                <c:pt idx="4">
                  <c:v>4.5</c:v>
                </c:pt>
                <c:pt idx="5">
                  <c:v>5.2666666666666684</c:v>
                </c:pt>
                <c:pt idx="6">
                  <c:v>4.8</c:v>
                </c:pt>
                <c:pt idx="7">
                  <c:v>4.7825000000000006</c:v>
                </c:pt>
                <c:pt idx="8">
                  <c:v>4.0708333333333426</c:v>
                </c:pt>
                <c:pt idx="9">
                  <c:v>4.0366666666666724</c:v>
                </c:pt>
                <c:pt idx="10">
                  <c:v>3.3533333333333335</c:v>
                </c:pt>
                <c:pt idx="11">
                  <c:v>3.7625000000000002</c:v>
                </c:pt>
                <c:pt idx="12">
                  <c:v>4.2166666666666694</c:v>
                </c:pt>
                <c:pt idx="13">
                  <c:v>3.9841666666666682</c:v>
                </c:pt>
                <c:pt idx="14">
                  <c:v>3.2516731378003021</c:v>
                </c:pt>
                <c:pt idx="15">
                  <c:v>2.7480000000000002</c:v>
                </c:pt>
                <c:pt idx="16">
                  <c:v>2.6083330000000049</c:v>
                </c:pt>
              </c:numCache>
            </c:numRef>
          </c:val>
          <c:smooth val="0"/>
        </c:ser>
        <c:ser>
          <c:idx val="9"/>
          <c:order val="9"/>
          <c:tx>
            <c:strRef>
              <c:f>'new interest rate figures'!$A$11</c:f>
              <c:strCache>
                <c:ptCount val="1"/>
                <c:pt idx="0">
                  <c:v>Greece </c:v>
                </c:pt>
              </c:strCache>
            </c:strRef>
          </c:tx>
          <c:marker>
            <c:symbol val="none"/>
          </c:marker>
          <c:cat>
            <c:numRef>
              <c:f>'new interest rate figures'!$B$1:$R$1</c:f>
              <c:numCache>
                <c:formatCode>General</c:formatCode>
                <c:ptCount val="17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</c:numCache>
            </c:numRef>
          </c:cat>
          <c:val>
            <c:numRef>
              <c:f>'new interest rate figures'!$B$11:$R$11</c:f>
              <c:numCache>
                <c:formatCode>General</c:formatCode>
                <c:ptCount val="17"/>
                <c:pt idx="2">
                  <c:v>9.7633333333333336</c:v>
                </c:pt>
                <c:pt idx="3">
                  <c:v>8.4816666666666727</c:v>
                </c:pt>
                <c:pt idx="4">
                  <c:v>6.3083333333333433</c:v>
                </c:pt>
                <c:pt idx="5">
                  <c:v>6.1083333333333334</c:v>
                </c:pt>
                <c:pt idx="6">
                  <c:v>5.3041666666666645</c:v>
                </c:pt>
                <c:pt idx="7">
                  <c:v>5.1224999999999907</c:v>
                </c:pt>
                <c:pt idx="8">
                  <c:v>4.2674999999999965</c:v>
                </c:pt>
                <c:pt idx="9">
                  <c:v>4.2558333333333334</c:v>
                </c:pt>
                <c:pt idx="10">
                  <c:v>3.585</c:v>
                </c:pt>
                <c:pt idx="11">
                  <c:v>4.07</c:v>
                </c:pt>
                <c:pt idx="12">
                  <c:v>4.5</c:v>
                </c:pt>
                <c:pt idx="13">
                  <c:v>4.8024999999999975</c:v>
                </c:pt>
                <c:pt idx="14">
                  <c:v>5.2275064711336361</c:v>
                </c:pt>
                <c:pt idx="15">
                  <c:v>8.4444444444444446</c:v>
                </c:pt>
                <c:pt idx="16">
                  <c:v>15.749169999999999</c:v>
                </c:pt>
              </c:numCache>
            </c:numRef>
          </c:val>
          <c:smooth val="0"/>
        </c:ser>
        <c:ser>
          <c:idx val="10"/>
          <c:order val="10"/>
          <c:tx>
            <c:strRef>
              <c:f>'new interest rate figures'!$A$12</c:f>
              <c:strCache>
                <c:ptCount val="1"/>
                <c:pt idx="0">
                  <c:v>Hungary</c:v>
                </c:pt>
              </c:strCache>
            </c:strRef>
          </c:tx>
          <c:marker>
            <c:symbol val="none"/>
          </c:marker>
          <c:cat>
            <c:numRef>
              <c:f>'new interest rate figures'!$B$1:$R$1</c:f>
              <c:numCache>
                <c:formatCode>General</c:formatCode>
                <c:ptCount val="17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</c:numCache>
            </c:numRef>
          </c:cat>
          <c:val>
            <c:numRef>
              <c:f>'new interest rate figures'!$B$12:$R$12</c:f>
              <c:numCache>
                <c:formatCode>General</c:formatCode>
                <c:ptCount val="17"/>
                <c:pt idx="5">
                  <c:v>8.5500000000000007</c:v>
                </c:pt>
                <c:pt idx="6">
                  <c:v>7.9450000000000003</c:v>
                </c:pt>
                <c:pt idx="7">
                  <c:v>7.0858333333333334</c:v>
                </c:pt>
                <c:pt idx="8">
                  <c:v>6.7733333333333476</c:v>
                </c:pt>
                <c:pt idx="9">
                  <c:v>8.2916666666666661</c:v>
                </c:pt>
                <c:pt idx="10">
                  <c:v>6.5983333333333425</c:v>
                </c:pt>
                <c:pt idx="11">
                  <c:v>7.1158333333333337</c:v>
                </c:pt>
                <c:pt idx="12">
                  <c:v>6.7441666666666666</c:v>
                </c:pt>
                <c:pt idx="13">
                  <c:v>8.2383333333333102</c:v>
                </c:pt>
                <c:pt idx="14">
                  <c:v>9.2158333333333342</c:v>
                </c:pt>
                <c:pt idx="15">
                  <c:v>7.2080000000000011</c:v>
                </c:pt>
                <c:pt idx="16">
                  <c:v>7.6354090000000001</c:v>
                </c:pt>
              </c:numCache>
            </c:numRef>
          </c:val>
          <c:smooth val="0"/>
        </c:ser>
        <c:ser>
          <c:idx val="11"/>
          <c:order val="11"/>
          <c:tx>
            <c:strRef>
              <c:f>'new interest rate figures'!$A$13</c:f>
              <c:strCache>
                <c:ptCount val="1"/>
                <c:pt idx="0">
                  <c:v>Iceland</c:v>
                </c:pt>
              </c:strCache>
            </c:strRef>
          </c:tx>
          <c:marker>
            <c:symbol val="none"/>
          </c:marker>
          <c:cat>
            <c:numRef>
              <c:f>'new interest rate figures'!$B$1:$R$1</c:f>
              <c:numCache>
                <c:formatCode>General</c:formatCode>
                <c:ptCount val="17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</c:numCache>
            </c:numRef>
          </c:cat>
          <c:val>
            <c:numRef>
              <c:f>'new interest rate figures'!$B$13:$R$13</c:f>
              <c:numCache>
                <c:formatCode>General</c:formatCode>
                <c:ptCount val="17"/>
                <c:pt idx="0">
                  <c:v>9.6516666666666708</c:v>
                </c:pt>
                <c:pt idx="1">
                  <c:v>9.2399999999999984</c:v>
                </c:pt>
                <c:pt idx="2">
                  <c:v>8.7058333333333326</c:v>
                </c:pt>
                <c:pt idx="3">
                  <c:v>7.6641666666666506</c:v>
                </c:pt>
                <c:pt idx="4">
                  <c:v>8.4700000000000006</c:v>
                </c:pt>
                <c:pt idx="5">
                  <c:v>11.195</c:v>
                </c:pt>
                <c:pt idx="6">
                  <c:v>10.359166666666695</c:v>
                </c:pt>
                <c:pt idx="7">
                  <c:v>7.9597416666666714</c:v>
                </c:pt>
                <c:pt idx="8">
                  <c:v>6.6521166666666467</c:v>
                </c:pt>
                <c:pt idx="9">
                  <c:v>7.4925000000000006</c:v>
                </c:pt>
                <c:pt idx="10">
                  <c:v>7.7261083333333334</c:v>
                </c:pt>
                <c:pt idx="11">
                  <c:v>9.3258916666666725</c:v>
                </c:pt>
                <c:pt idx="12">
                  <c:v>9.8462771666666669</c:v>
                </c:pt>
                <c:pt idx="13">
                  <c:v>11.068242166666669</c:v>
                </c:pt>
                <c:pt idx="14">
                  <c:v>8.1358087500000007</c:v>
                </c:pt>
                <c:pt idx="16">
                  <c:v>5.9783330000000099</c:v>
                </c:pt>
              </c:numCache>
            </c:numRef>
          </c:val>
          <c:smooth val="0"/>
        </c:ser>
        <c:ser>
          <c:idx val="12"/>
          <c:order val="12"/>
          <c:tx>
            <c:strRef>
              <c:f>'new interest rate figures'!$A$14</c:f>
              <c:strCache>
                <c:ptCount val="1"/>
                <c:pt idx="0">
                  <c:v>Ireland</c:v>
                </c:pt>
              </c:strCache>
            </c:strRef>
          </c:tx>
          <c:marker>
            <c:symbol val="none"/>
          </c:marker>
          <c:cat>
            <c:numRef>
              <c:f>'new interest rate figures'!$B$1:$R$1</c:f>
              <c:numCache>
                <c:formatCode>General</c:formatCode>
                <c:ptCount val="17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</c:numCache>
            </c:numRef>
          </c:cat>
          <c:val>
            <c:numRef>
              <c:f>'new interest rate figures'!$B$14:$R$14</c:f>
              <c:numCache>
                <c:formatCode>General</c:formatCode>
                <c:ptCount val="17"/>
                <c:pt idx="0">
                  <c:v>8.225833333333334</c:v>
                </c:pt>
                <c:pt idx="1">
                  <c:v>7.2491666666666674</c:v>
                </c:pt>
                <c:pt idx="2">
                  <c:v>6.2558333333333334</c:v>
                </c:pt>
                <c:pt idx="3">
                  <c:v>4.7466666666666724</c:v>
                </c:pt>
                <c:pt idx="4">
                  <c:v>4.769166666666667</c:v>
                </c:pt>
                <c:pt idx="5">
                  <c:v>5.4783333333333495</c:v>
                </c:pt>
                <c:pt idx="6">
                  <c:v>5.019166666666667</c:v>
                </c:pt>
                <c:pt idx="7">
                  <c:v>4.9875000000000007</c:v>
                </c:pt>
                <c:pt idx="8">
                  <c:v>4.1249999999999867</c:v>
                </c:pt>
                <c:pt idx="9">
                  <c:v>4.0616666666666674</c:v>
                </c:pt>
                <c:pt idx="10">
                  <c:v>3.3208333333333337</c:v>
                </c:pt>
                <c:pt idx="11">
                  <c:v>3.7891666666666692</c:v>
                </c:pt>
                <c:pt idx="12">
                  <c:v>4.3283333333333331</c:v>
                </c:pt>
                <c:pt idx="13">
                  <c:v>4.55</c:v>
                </c:pt>
                <c:pt idx="14">
                  <c:v>5.245281068955209</c:v>
                </c:pt>
                <c:pt idx="15">
                  <c:v>5.1866666666666674</c:v>
                </c:pt>
                <c:pt idx="16">
                  <c:v>9.5775000000000006</c:v>
                </c:pt>
              </c:numCache>
            </c:numRef>
          </c:val>
          <c:smooth val="0"/>
        </c:ser>
        <c:ser>
          <c:idx val="13"/>
          <c:order val="13"/>
          <c:tx>
            <c:strRef>
              <c:f>'new interest rate figures'!$A$15</c:f>
              <c:strCache>
                <c:ptCount val="1"/>
                <c:pt idx="0">
                  <c:v>Italy</c:v>
                </c:pt>
              </c:strCache>
            </c:strRef>
          </c:tx>
          <c:marker>
            <c:symbol val="none"/>
          </c:marker>
          <c:cat>
            <c:numRef>
              <c:f>'new interest rate figures'!$B$1:$R$1</c:f>
              <c:numCache>
                <c:formatCode>General</c:formatCode>
                <c:ptCount val="17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</c:numCache>
            </c:numRef>
          </c:cat>
          <c:val>
            <c:numRef>
              <c:f>'new interest rate figures'!$B$15:$R$15</c:f>
              <c:numCache>
                <c:formatCode>General</c:formatCode>
                <c:ptCount val="17"/>
                <c:pt idx="0">
                  <c:v>12.205833333333334</c:v>
                </c:pt>
                <c:pt idx="1">
                  <c:v>9.4006666666666767</c:v>
                </c:pt>
                <c:pt idx="2">
                  <c:v>6.8602500000000006</c:v>
                </c:pt>
                <c:pt idx="3">
                  <c:v>4.8824999999999985</c:v>
                </c:pt>
                <c:pt idx="4">
                  <c:v>4.7274999999999965</c:v>
                </c:pt>
                <c:pt idx="5">
                  <c:v>5.5760833333333437</c:v>
                </c:pt>
                <c:pt idx="6">
                  <c:v>5.1870833333333337</c:v>
                </c:pt>
                <c:pt idx="7">
                  <c:v>5.0341666666666667</c:v>
                </c:pt>
                <c:pt idx="8">
                  <c:v>4.2958333333333334</c:v>
                </c:pt>
                <c:pt idx="9">
                  <c:v>4.2586750000000002</c:v>
                </c:pt>
                <c:pt idx="10">
                  <c:v>3.5554216666666671</c:v>
                </c:pt>
                <c:pt idx="11">
                  <c:v>4.0461416666666663</c:v>
                </c:pt>
                <c:pt idx="12">
                  <c:v>4.4872583333333447</c:v>
                </c:pt>
                <c:pt idx="13">
                  <c:v>4.6810666666666672</c:v>
                </c:pt>
                <c:pt idx="14">
                  <c:v>4.2835731378003032</c:v>
                </c:pt>
                <c:pt idx="15">
                  <c:v>3.982533333333333</c:v>
                </c:pt>
                <c:pt idx="16">
                  <c:v>5.422758</c:v>
                </c:pt>
              </c:numCache>
            </c:numRef>
          </c:val>
          <c:smooth val="0"/>
        </c:ser>
        <c:ser>
          <c:idx val="14"/>
          <c:order val="14"/>
          <c:tx>
            <c:strRef>
              <c:f>'new interest rate figures'!$A$16</c:f>
              <c:strCache>
                <c:ptCount val="1"/>
                <c:pt idx="0">
                  <c:v>Japan</c:v>
                </c:pt>
              </c:strCache>
            </c:strRef>
          </c:tx>
          <c:marker>
            <c:symbol val="none"/>
          </c:marker>
          <c:cat>
            <c:numRef>
              <c:f>'new interest rate figures'!$B$1:$R$1</c:f>
              <c:numCache>
                <c:formatCode>General</c:formatCode>
                <c:ptCount val="17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</c:numCache>
            </c:numRef>
          </c:cat>
          <c:val>
            <c:numRef>
              <c:f>'new interest rate figures'!$B$16:$R$16</c:f>
              <c:numCache>
                <c:formatCode>General</c:formatCode>
                <c:ptCount val="17"/>
                <c:pt idx="0">
                  <c:v>3.4435000000000002</c:v>
                </c:pt>
                <c:pt idx="1">
                  <c:v>3.1014999999999997</c:v>
                </c:pt>
                <c:pt idx="2">
                  <c:v>2.3736666666666668</c:v>
                </c:pt>
                <c:pt idx="3">
                  <c:v>1.5414166666666667</c:v>
                </c:pt>
                <c:pt idx="4">
                  <c:v>1.7489999999999979</c:v>
                </c:pt>
                <c:pt idx="5">
                  <c:v>1.7444166666666667</c:v>
                </c:pt>
                <c:pt idx="6">
                  <c:v>1.319</c:v>
                </c:pt>
                <c:pt idx="7">
                  <c:v>1.2631666666666668</c:v>
                </c:pt>
                <c:pt idx="8">
                  <c:v>1.00325</c:v>
                </c:pt>
                <c:pt idx="9">
                  <c:v>1.4926666666666668</c:v>
                </c:pt>
                <c:pt idx="10">
                  <c:v>1.3547500000000001</c:v>
                </c:pt>
                <c:pt idx="11">
                  <c:v>1.7404999999999979</c:v>
                </c:pt>
                <c:pt idx="12">
                  <c:v>1.6655000000000002</c:v>
                </c:pt>
                <c:pt idx="13">
                  <c:v>1.4673333333333334</c:v>
                </c:pt>
                <c:pt idx="14">
                  <c:v>1.3565455065739824</c:v>
                </c:pt>
                <c:pt idx="15">
                  <c:v>1.1761111111111135</c:v>
                </c:pt>
                <c:pt idx="16">
                  <c:v>1.1024170000000024</c:v>
                </c:pt>
              </c:numCache>
            </c:numRef>
          </c:val>
          <c:smooth val="0"/>
        </c:ser>
        <c:ser>
          <c:idx val="15"/>
          <c:order val="15"/>
          <c:tx>
            <c:strRef>
              <c:f>'new interest rate figures'!$A$17</c:f>
              <c:strCache>
                <c:ptCount val="1"/>
                <c:pt idx="0">
                  <c:v>Korea</c:v>
                </c:pt>
              </c:strCache>
            </c:strRef>
          </c:tx>
          <c:marker>
            <c:symbol val="none"/>
          </c:marker>
          <c:cat>
            <c:numRef>
              <c:f>'new interest rate figures'!$B$1:$R$1</c:f>
              <c:numCache>
                <c:formatCode>General</c:formatCode>
                <c:ptCount val="17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</c:numCache>
            </c:numRef>
          </c:cat>
          <c:val>
            <c:numRef>
              <c:f>'new interest rate figures'!$B$17:$R$17</c:f>
              <c:numCache>
                <c:formatCode>General</c:formatCode>
                <c:ptCount val="17"/>
                <c:pt idx="0">
                  <c:v>12.395833333333357</c:v>
                </c:pt>
                <c:pt idx="1">
                  <c:v>10.887500000000006</c:v>
                </c:pt>
                <c:pt idx="2">
                  <c:v>11.7</c:v>
                </c:pt>
                <c:pt idx="3">
                  <c:v>12.797500000000001</c:v>
                </c:pt>
                <c:pt idx="4">
                  <c:v>8.7166666666666668</c:v>
                </c:pt>
                <c:pt idx="5">
                  <c:v>8.5491666666666717</c:v>
                </c:pt>
                <c:pt idx="6">
                  <c:v>6.8549999999999898</c:v>
                </c:pt>
                <c:pt idx="7">
                  <c:v>6.5866666666666704</c:v>
                </c:pt>
                <c:pt idx="8">
                  <c:v>5.0483333333333427</c:v>
                </c:pt>
                <c:pt idx="9">
                  <c:v>4.7283333333333424</c:v>
                </c:pt>
                <c:pt idx="10">
                  <c:v>4.95</c:v>
                </c:pt>
                <c:pt idx="11">
                  <c:v>5.1516666666666664</c:v>
                </c:pt>
                <c:pt idx="12">
                  <c:v>5.3508333333333331</c:v>
                </c:pt>
                <c:pt idx="13">
                  <c:v>5.5683333333333334</c:v>
                </c:pt>
                <c:pt idx="14">
                  <c:v>5.1974999999999945</c:v>
                </c:pt>
                <c:pt idx="15">
                  <c:v>4.8339999999999996</c:v>
                </c:pt>
                <c:pt idx="16">
                  <c:v>4.2024999999999997</c:v>
                </c:pt>
              </c:numCache>
            </c:numRef>
          </c:val>
          <c:smooth val="0"/>
        </c:ser>
        <c:ser>
          <c:idx val="16"/>
          <c:order val="16"/>
          <c:tx>
            <c:strRef>
              <c:f>'new interest rate figures'!$A$18</c:f>
              <c:strCache>
                <c:ptCount val="1"/>
                <c:pt idx="0">
                  <c:v>Netherlands</c:v>
                </c:pt>
              </c:strCache>
            </c:strRef>
          </c:tx>
          <c:marker>
            <c:symbol val="none"/>
          </c:marker>
          <c:cat>
            <c:numRef>
              <c:f>'new interest rate figures'!$B$1:$R$1</c:f>
              <c:numCache>
                <c:formatCode>General</c:formatCode>
                <c:ptCount val="17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</c:numCache>
            </c:numRef>
          </c:cat>
          <c:val>
            <c:numRef>
              <c:f>'new interest rate figures'!$B$18:$R$18</c:f>
              <c:numCache>
                <c:formatCode>General</c:formatCode>
                <c:ptCount val="17"/>
                <c:pt idx="0">
                  <c:v>6.8991666666666669</c:v>
                </c:pt>
                <c:pt idx="1">
                  <c:v>6.1508333333333329</c:v>
                </c:pt>
                <c:pt idx="2">
                  <c:v>5.5766666666666724</c:v>
                </c:pt>
                <c:pt idx="3">
                  <c:v>4.6316666666666704</c:v>
                </c:pt>
                <c:pt idx="4">
                  <c:v>4.6291666666666655</c:v>
                </c:pt>
                <c:pt idx="5">
                  <c:v>5.4050000000000002</c:v>
                </c:pt>
                <c:pt idx="6">
                  <c:v>4.9583333333333446</c:v>
                </c:pt>
                <c:pt idx="7">
                  <c:v>4.8900000000000006</c:v>
                </c:pt>
                <c:pt idx="8">
                  <c:v>4.1233333333333331</c:v>
                </c:pt>
                <c:pt idx="9">
                  <c:v>4.0949999999999909</c:v>
                </c:pt>
                <c:pt idx="10">
                  <c:v>3.3741666666666665</c:v>
                </c:pt>
                <c:pt idx="11">
                  <c:v>3.7808333333333342</c:v>
                </c:pt>
                <c:pt idx="12">
                  <c:v>4.2866666666666724</c:v>
                </c:pt>
                <c:pt idx="13">
                  <c:v>4.2266666666666683</c:v>
                </c:pt>
                <c:pt idx="14">
                  <c:v>3.6891731378003052</c:v>
                </c:pt>
                <c:pt idx="15">
                  <c:v>2.9949999999999997</c:v>
                </c:pt>
                <c:pt idx="16">
                  <c:v>2.98875</c:v>
                </c:pt>
              </c:numCache>
            </c:numRef>
          </c:val>
          <c:smooth val="0"/>
        </c:ser>
        <c:ser>
          <c:idx val="17"/>
          <c:order val="17"/>
          <c:tx>
            <c:strRef>
              <c:f>'new interest rate figures'!$A$19</c:f>
              <c:strCache>
                <c:ptCount val="1"/>
                <c:pt idx="0">
                  <c:v>New Zealand</c:v>
                </c:pt>
              </c:strCache>
            </c:strRef>
          </c:tx>
          <c:marker>
            <c:symbol val="none"/>
          </c:marker>
          <c:cat>
            <c:numRef>
              <c:f>'new interest rate figures'!$B$1:$R$1</c:f>
              <c:numCache>
                <c:formatCode>General</c:formatCode>
                <c:ptCount val="17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</c:numCache>
            </c:numRef>
          </c:cat>
          <c:val>
            <c:numRef>
              <c:f>'new interest rate figures'!$B$19:$R$19</c:f>
              <c:numCache>
                <c:formatCode>General</c:formatCode>
                <c:ptCount val="17"/>
                <c:pt idx="0">
                  <c:v>7.7766666666666744</c:v>
                </c:pt>
                <c:pt idx="1">
                  <c:v>7.8933333333333424</c:v>
                </c:pt>
                <c:pt idx="2">
                  <c:v>7.1916666666666682</c:v>
                </c:pt>
                <c:pt idx="3">
                  <c:v>6.2877262499999889</c:v>
                </c:pt>
                <c:pt idx="4">
                  <c:v>6.4127429999999972</c:v>
                </c:pt>
                <c:pt idx="5">
                  <c:v>6.8517069999999958</c:v>
                </c:pt>
                <c:pt idx="6">
                  <c:v>6.3932451666666585</c:v>
                </c:pt>
                <c:pt idx="7">
                  <c:v>6.5272560833333424</c:v>
                </c:pt>
                <c:pt idx="8">
                  <c:v>5.8670985833333384</c:v>
                </c:pt>
                <c:pt idx="9">
                  <c:v>6.0665635833333464</c:v>
                </c:pt>
                <c:pt idx="10">
                  <c:v>5.8753051666666654</c:v>
                </c:pt>
                <c:pt idx="11">
                  <c:v>5.7805374166666663</c:v>
                </c:pt>
                <c:pt idx="12">
                  <c:v>6.2635419166666715</c:v>
                </c:pt>
                <c:pt idx="13">
                  <c:v>6.0804473333333453</c:v>
                </c:pt>
                <c:pt idx="14">
                  <c:v>5.3940249166666536</c:v>
                </c:pt>
                <c:pt idx="15">
                  <c:v>5.5914599999999997</c:v>
                </c:pt>
                <c:pt idx="16">
                  <c:v>4.9438409999999999</c:v>
                </c:pt>
              </c:numCache>
            </c:numRef>
          </c:val>
          <c:smooth val="0"/>
        </c:ser>
        <c:ser>
          <c:idx val="18"/>
          <c:order val="18"/>
          <c:tx>
            <c:strRef>
              <c:f>'new interest rate figures'!$A$20</c:f>
              <c:strCache>
                <c:ptCount val="1"/>
                <c:pt idx="0">
                  <c:v>Norway</c:v>
                </c:pt>
              </c:strCache>
            </c:strRef>
          </c:tx>
          <c:marker>
            <c:symbol val="none"/>
          </c:marker>
          <c:cat>
            <c:numRef>
              <c:f>'new interest rate figures'!$B$1:$R$1</c:f>
              <c:numCache>
                <c:formatCode>General</c:formatCode>
                <c:ptCount val="17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</c:numCache>
            </c:numRef>
          </c:cat>
          <c:val>
            <c:numRef>
              <c:f>'new interest rate figures'!$B$20:$R$20</c:f>
              <c:numCache>
                <c:formatCode>General</c:formatCode>
                <c:ptCount val="17"/>
                <c:pt idx="0">
                  <c:v>7.4257249999999955</c:v>
                </c:pt>
                <c:pt idx="1">
                  <c:v>6.7733333333333476</c:v>
                </c:pt>
                <c:pt idx="2">
                  <c:v>5.8883333333333434</c:v>
                </c:pt>
                <c:pt idx="3">
                  <c:v>5.4</c:v>
                </c:pt>
                <c:pt idx="4">
                  <c:v>5.4975000000000005</c:v>
                </c:pt>
                <c:pt idx="5">
                  <c:v>6.2183333333333435</c:v>
                </c:pt>
                <c:pt idx="6">
                  <c:v>6.2366666666666752</c:v>
                </c:pt>
                <c:pt idx="7">
                  <c:v>6.3841666666666645</c:v>
                </c:pt>
                <c:pt idx="8">
                  <c:v>5.0449999999999955</c:v>
                </c:pt>
                <c:pt idx="9">
                  <c:v>4.3683333333333332</c:v>
                </c:pt>
                <c:pt idx="10">
                  <c:v>3.7458333333333336</c:v>
                </c:pt>
                <c:pt idx="11">
                  <c:v>4.0766666666666724</c:v>
                </c:pt>
                <c:pt idx="12">
                  <c:v>4.774166666666666</c:v>
                </c:pt>
                <c:pt idx="13">
                  <c:v>4.4583333333333437</c:v>
                </c:pt>
                <c:pt idx="14">
                  <c:v>4.0733333333333466</c:v>
                </c:pt>
                <c:pt idx="15">
                  <c:v>3.5450000000000004</c:v>
                </c:pt>
                <c:pt idx="16">
                  <c:v>3.1349999999999998</c:v>
                </c:pt>
              </c:numCache>
            </c:numRef>
          </c:val>
          <c:smooth val="0"/>
        </c:ser>
        <c:ser>
          <c:idx val="19"/>
          <c:order val="19"/>
          <c:tx>
            <c:strRef>
              <c:f>'new interest rate figures'!$A$21</c:f>
              <c:strCache>
                <c:ptCount val="1"/>
                <c:pt idx="0">
                  <c:v>Portugal</c:v>
                </c:pt>
              </c:strCache>
            </c:strRef>
          </c:tx>
          <c:marker>
            <c:symbol val="none"/>
          </c:marker>
          <c:cat>
            <c:numRef>
              <c:f>'new interest rate figures'!$B$1:$R$1</c:f>
              <c:numCache>
                <c:formatCode>General</c:formatCode>
                <c:ptCount val="17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</c:numCache>
            </c:numRef>
          </c:cat>
          <c:val>
            <c:numRef>
              <c:f>'new interest rate figures'!$B$21:$R$21</c:f>
              <c:numCache>
                <c:formatCode>General</c:formatCode>
                <c:ptCount val="17"/>
                <c:pt idx="0">
                  <c:v>11.465000000000021</c:v>
                </c:pt>
                <c:pt idx="1">
                  <c:v>8.5591666666666768</c:v>
                </c:pt>
                <c:pt idx="2">
                  <c:v>6.3583333333333334</c:v>
                </c:pt>
                <c:pt idx="3">
                  <c:v>4.8774999999999995</c:v>
                </c:pt>
                <c:pt idx="4">
                  <c:v>4.7774999999999999</c:v>
                </c:pt>
                <c:pt idx="5">
                  <c:v>5.59499999999999</c:v>
                </c:pt>
                <c:pt idx="6">
                  <c:v>5.1583333333333332</c:v>
                </c:pt>
                <c:pt idx="7">
                  <c:v>5.0066666666666704</c:v>
                </c:pt>
                <c:pt idx="8">
                  <c:v>4.1800833333333394</c:v>
                </c:pt>
                <c:pt idx="9">
                  <c:v>4.1439166666666543</c:v>
                </c:pt>
                <c:pt idx="10">
                  <c:v>3.4379166666666672</c:v>
                </c:pt>
                <c:pt idx="11">
                  <c:v>3.9146666666666663</c:v>
                </c:pt>
                <c:pt idx="12">
                  <c:v>4.424141333333333</c:v>
                </c:pt>
                <c:pt idx="13">
                  <c:v>4.519855166666666</c:v>
                </c:pt>
                <c:pt idx="14">
                  <c:v>4.210903304466969</c:v>
                </c:pt>
                <c:pt idx="15">
                  <c:v>5.0291145555555365</c:v>
                </c:pt>
                <c:pt idx="16">
                  <c:v>10.23912</c:v>
                </c:pt>
              </c:numCache>
            </c:numRef>
          </c:val>
          <c:smooth val="0"/>
        </c:ser>
        <c:ser>
          <c:idx val="20"/>
          <c:order val="20"/>
          <c:tx>
            <c:strRef>
              <c:f>'new interest rate figures'!$A$22</c:f>
              <c:strCache>
                <c:ptCount val="1"/>
                <c:pt idx="0">
                  <c:v>Slovak Republic</c:v>
                </c:pt>
              </c:strCache>
            </c:strRef>
          </c:tx>
          <c:marker>
            <c:symbol val="none"/>
          </c:marker>
          <c:cat>
            <c:numRef>
              <c:f>'new interest rate figures'!$B$1:$R$1</c:f>
              <c:numCache>
                <c:formatCode>General</c:formatCode>
                <c:ptCount val="17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</c:numCache>
            </c:numRef>
          </c:cat>
          <c:val>
            <c:numRef>
              <c:f>'new interest rate figures'!$B$22:$R$22</c:f>
              <c:numCache>
                <c:formatCode>General</c:formatCode>
                <c:ptCount val="17"/>
                <c:pt idx="1">
                  <c:v>9.666901980299798</c:v>
                </c:pt>
                <c:pt idx="2">
                  <c:v>9.3724975592515314</c:v>
                </c:pt>
                <c:pt idx="3">
                  <c:v>21.725308120879227</c:v>
                </c:pt>
                <c:pt idx="4">
                  <c:v>16.242791940794003</c:v>
                </c:pt>
                <c:pt idx="5">
                  <c:v>9.8036186287607467</c:v>
                </c:pt>
                <c:pt idx="6">
                  <c:v>8.0425000000000004</c:v>
                </c:pt>
                <c:pt idx="7">
                  <c:v>6.9350000000000014</c:v>
                </c:pt>
                <c:pt idx="8">
                  <c:v>4.9858333333333436</c:v>
                </c:pt>
                <c:pt idx="9">
                  <c:v>5.0258333333333329</c:v>
                </c:pt>
                <c:pt idx="10">
                  <c:v>3.5216666666666669</c:v>
                </c:pt>
                <c:pt idx="11">
                  <c:v>4.4116666666666724</c:v>
                </c:pt>
                <c:pt idx="12">
                  <c:v>4.4908333333333434</c:v>
                </c:pt>
                <c:pt idx="13">
                  <c:v>4.7233333333333434</c:v>
                </c:pt>
                <c:pt idx="14">
                  <c:v>4.8358333333333334</c:v>
                </c:pt>
                <c:pt idx="15">
                  <c:v>3.8811111111111152</c:v>
                </c:pt>
                <c:pt idx="16">
                  <c:v>4.415</c:v>
                </c:pt>
              </c:numCache>
            </c:numRef>
          </c:val>
          <c:smooth val="0"/>
        </c:ser>
        <c:ser>
          <c:idx val="21"/>
          <c:order val="21"/>
          <c:tx>
            <c:strRef>
              <c:f>'new interest rate figures'!$A$23</c:f>
              <c:strCache>
                <c:ptCount val="1"/>
                <c:pt idx="0">
                  <c:v>Spain</c:v>
                </c:pt>
              </c:strCache>
            </c:strRef>
          </c:tx>
          <c:marker>
            <c:symbol val="none"/>
          </c:marker>
          <c:cat>
            <c:numRef>
              <c:f>'new interest rate figures'!$B$1:$R$1</c:f>
              <c:numCache>
                <c:formatCode>General</c:formatCode>
                <c:ptCount val="17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</c:numCache>
            </c:numRef>
          </c:cat>
          <c:val>
            <c:numRef>
              <c:f>'new interest rate figures'!$B$23:$R$23</c:f>
              <c:numCache>
                <c:formatCode>General</c:formatCode>
                <c:ptCount val="17"/>
                <c:pt idx="0">
                  <c:v>11.271000000000001</c:v>
                </c:pt>
                <c:pt idx="1">
                  <c:v>8.7367499999999989</c:v>
                </c:pt>
                <c:pt idx="2">
                  <c:v>6.4008333333333436</c:v>
                </c:pt>
                <c:pt idx="3">
                  <c:v>4.8341666666666665</c:v>
                </c:pt>
                <c:pt idx="4">
                  <c:v>4.7274999999999965</c:v>
                </c:pt>
                <c:pt idx="5">
                  <c:v>5.5258333333333329</c:v>
                </c:pt>
                <c:pt idx="6">
                  <c:v>5.1166666666666671</c:v>
                </c:pt>
                <c:pt idx="7">
                  <c:v>4.9591666666666674</c:v>
                </c:pt>
                <c:pt idx="8">
                  <c:v>4.1249999999999867</c:v>
                </c:pt>
                <c:pt idx="9">
                  <c:v>4.1033333333333424</c:v>
                </c:pt>
                <c:pt idx="10">
                  <c:v>3.3866666666666667</c:v>
                </c:pt>
                <c:pt idx="11">
                  <c:v>3.7842500000000001</c:v>
                </c:pt>
                <c:pt idx="12">
                  <c:v>4.3064166666666646</c:v>
                </c:pt>
                <c:pt idx="13">
                  <c:v>4.3631666666666655</c:v>
                </c:pt>
                <c:pt idx="14">
                  <c:v>4.0042564711336404</c:v>
                </c:pt>
                <c:pt idx="15">
                  <c:v>4.0939999999999985</c:v>
                </c:pt>
                <c:pt idx="16">
                  <c:v>5.4375</c:v>
                </c:pt>
              </c:numCache>
            </c:numRef>
          </c:val>
          <c:smooth val="0"/>
        </c:ser>
        <c:ser>
          <c:idx val="22"/>
          <c:order val="22"/>
          <c:tx>
            <c:strRef>
              <c:f>'new interest rate figures'!$A$24</c:f>
              <c:strCache>
                <c:ptCount val="1"/>
                <c:pt idx="0">
                  <c:v>Sweden</c:v>
                </c:pt>
              </c:strCache>
            </c:strRef>
          </c:tx>
          <c:marker>
            <c:symbol val="none"/>
          </c:marker>
          <c:cat>
            <c:numRef>
              <c:f>'new interest rate figures'!$B$1:$R$1</c:f>
              <c:numCache>
                <c:formatCode>General</c:formatCode>
                <c:ptCount val="17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</c:numCache>
            </c:numRef>
          </c:cat>
          <c:val>
            <c:numRef>
              <c:f>'new interest rate figures'!$B$24:$R$24</c:f>
              <c:numCache>
                <c:formatCode>General</c:formatCode>
                <c:ptCount val="17"/>
                <c:pt idx="0">
                  <c:v>10.244166666666667</c:v>
                </c:pt>
                <c:pt idx="1">
                  <c:v>8.0266666666666708</c:v>
                </c:pt>
                <c:pt idx="2">
                  <c:v>6.6141666666666525</c:v>
                </c:pt>
                <c:pt idx="3">
                  <c:v>4.9891666666666694</c:v>
                </c:pt>
                <c:pt idx="4">
                  <c:v>4.9800000000000004</c:v>
                </c:pt>
                <c:pt idx="5">
                  <c:v>5.3674999999999908</c:v>
                </c:pt>
                <c:pt idx="6">
                  <c:v>5.1074999999999955</c:v>
                </c:pt>
                <c:pt idx="7">
                  <c:v>5.3033333333333434</c:v>
                </c:pt>
                <c:pt idx="8">
                  <c:v>4.6383333333333434</c:v>
                </c:pt>
                <c:pt idx="9">
                  <c:v>4.4249999999999945</c:v>
                </c:pt>
                <c:pt idx="10">
                  <c:v>3.3824999999999967</c:v>
                </c:pt>
                <c:pt idx="11">
                  <c:v>3.704166666666671</c:v>
                </c:pt>
                <c:pt idx="12">
                  <c:v>4.1674999999999898</c:v>
                </c:pt>
                <c:pt idx="13">
                  <c:v>3.8875000000000002</c:v>
                </c:pt>
                <c:pt idx="14">
                  <c:v>3.3241666666666672</c:v>
                </c:pt>
                <c:pt idx="15">
                  <c:v>2.8649999999999998</c:v>
                </c:pt>
                <c:pt idx="16">
                  <c:v>2.605</c:v>
                </c:pt>
              </c:numCache>
            </c:numRef>
          </c:val>
          <c:smooth val="0"/>
        </c:ser>
        <c:ser>
          <c:idx val="23"/>
          <c:order val="23"/>
          <c:tx>
            <c:strRef>
              <c:f>'new interest rate figures'!$A$25</c:f>
              <c:strCache>
                <c:ptCount val="1"/>
                <c:pt idx="0">
                  <c:v>United Kingdom</c:v>
                </c:pt>
              </c:strCache>
            </c:strRef>
          </c:tx>
          <c:marker>
            <c:symbol val="none"/>
          </c:marker>
          <c:cat>
            <c:numRef>
              <c:f>'new interest rate figures'!$B$1:$R$1</c:f>
              <c:numCache>
                <c:formatCode>General</c:formatCode>
                <c:ptCount val="17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</c:numCache>
            </c:numRef>
          </c:cat>
          <c:val>
            <c:numRef>
              <c:f>'new interest rate figures'!$B$25:$R$25</c:f>
              <c:numCache>
                <c:formatCode>General</c:formatCode>
                <c:ptCount val="17"/>
                <c:pt idx="0">
                  <c:v>8.2008333333333336</c:v>
                </c:pt>
                <c:pt idx="1">
                  <c:v>7.8108333333333331</c:v>
                </c:pt>
                <c:pt idx="2">
                  <c:v>7.0524999999999975</c:v>
                </c:pt>
                <c:pt idx="3">
                  <c:v>5.55</c:v>
                </c:pt>
                <c:pt idx="4">
                  <c:v>5.0933333333333435</c:v>
                </c:pt>
                <c:pt idx="5">
                  <c:v>5.3283333333333394</c:v>
                </c:pt>
                <c:pt idx="6">
                  <c:v>4.9308333333333447</c:v>
                </c:pt>
                <c:pt idx="7">
                  <c:v>4.8949999999999898</c:v>
                </c:pt>
                <c:pt idx="8">
                  <c:v>4.5266666666666673</c:v>
                </c:pt>
                <c:pt idx="9">
                  <c:v>4.8833333333333435</c:v>
                </c:pt>
                <c:pt idx="10">
                  <c:v>4.4133333333333447</c:v>
                </c:pt>
                <c:pt idx="11">
                  <c:v>4.5024999999999995</c:v>
                </c:pt>
                <c:pt idx="12">
                  <c:v>5.0116666666666694</c:v>
                </c:pt>
                <c:pt idx="13">
                  <c:v>4.59</c:v>
                </c:pt>
                <c:pt idx="14">
                  <c:v>3.6414752646230424</c:v>
                </c:pt>
                <c:pt idx="15">
                  <c:v>3.6459800000000002</c:v>
                </c:pt>
                <c:pt idx="16">
                  <c:v>3.120425</c:v>
                </c:pt>
              </c:numCache>
            </c:numRef>
          </c:val>
          <c:smooth val="0"/>
        </c:ser>
        <c:ser>
          <c:idx val="24"/>
          <c:order val="24"/>
          <c:tx>
            <c:strRef>
              <c:f>'new interest rate figures'!$A$26</c:f>
              <c:strCache>
                <c:ptCount val="1"/>
                <c:pt idx="0">
                  <c:v>United States</c:v>
                </c:pt>
              </c:strCache>
            </c:strRef>
          </c:tx>
          <c:marker>
            <c:symbol val="none"/>
          </c:marker>
          <c:cat>
            <c:numRef>
              <c:f>'new interest rate figures'!$B$1:$R$1</c:f>
              <c:numCache>
                <c:formatCode>General</c:formatCode>
                <c:ptCount val="17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</c:numCache>
            </c:numRef>
          </c:cat>
          <c:val>
            <c:numRef>
              <c:f>'new interest rate figures'!$B$26:$R$26</c:f>
              <c:numCache>
                <c:formatCode>General</c:formatCode>
                <c:ptCount val="17"/>
                <c:pt idx="0">
                  <c:v>6.58</c:v>
                </c:pt>
                <c:pt idx="1">
                  <c:v>6.4383333333333495</c:v>
                </c:pt>
                <c:pt idx="2">
                  <c:v>6.3524999999999965</c:v>
                </c:pt>
                <c:pt idx="3">
                  <c:v>5.2641666666666556</c:v>
                </c:pt>
                <c:pt idx="4">
                  <c:v>5.6366666666666694</c:v>
                </c:pt>
                <c:pt idx="5">
                  <c:v>6.0291666666666659</c:v>
                </c:pt>
                <c:pt idx="6">
                  <c:v>5.0174999999999965</c:v>
                </c:pt>
                <c:pt idx="7">
                  <c:v>4.6108333333333329</c:v>
                </c:pt>
                <c:pt idx="8">
                  <c:v>4.0149999999999908</c:v>
                </c:pt>
                <c:pt idx="9">
                  <c:v>4.2741666666666669</c:v>
                </c:pt>
                <c:pt idx="10">
                  <c:v>4.29</c:v>
                </c:pt>
                <c:pt idx="11">
                  <c:v>4.7916666666666714</c:v>
                </c:pt>
                <c:pt idx="12">
                  <c:v>4.6291666666666655</c:v>
                </c:pt>
                <c:pt idx="13">
                  <c:v>3.666666666666667</c:v>
                </c:pt>
                <c:pt idx="14">
                  <c:v>3.2592225882427202</c:v>
                </c:pt>
                <c:pt idx="15">
                  <c:v>3.2519999999999998</c:v>
                </c:pt>
                <c:pt idx="16">
                  <c:v>2.7858329999999998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6055552"/>
        <c:axId val="65811584"/>
      </c:lineChart>
      <c:catAx>
        <c:axId val="66055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5400000" vert="horz"/>
          <a:lstStyle/>
          <a:p>
            <a:pPr>
              <a:defRPr/>
            </a:pPr>
            <a:endParaRPr lang="en-US"/>
          </a:p>
        </c:txPr>
        <c:crossAx val="65811584"/>
        <c:crosses val="autoZero"/>
        <c:auto val="1"/>
        <c:lblAlgn val="ctr"/>
        <c:lblOffset val="100"/>
        <c:noMultiLvlLbl val="0"/>
      </c:catAx>
      <c:valAx>
        <c:axId val="658115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605555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Government Bond Rates, 2005-2011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'new interest rate figures'!$B$67</c:f>
              <c:strCache>
                <c:ptCount val="1"/>
                <c:pt idx="0">
                  <c:v>Austria</c:v>
                </c:pt>
              </c:strCache>
            </c:strRef>
          </c:tx>
          <c:marker>
            <c:symbol val="none"/>
          </c:marker>
          <c:cat>
            <c:numRef>
              <c:f>'new interest rate figures'!$C$66:$I$66</c:f>
              <c:numCache>
                <c:formatCode>General</c:formatCode>
                <c:ptCount val="7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</c:numCache>
            </c:numRef>
          </c:cat>
          <c:val>
            <c:numRef>
              <c:f>'new interest rate figures'!$C$67:$I$67</c:f>
              <c:numCache>
                <c:formatCode>General</c:formatCode>
                <c:ptCount val="7"/>
                <c:pt idx="0">
                  <c:v>3.3866666666666667</c:v>
                </c:pt>
                <c:pt idx="1">
                  <c:v>3.7966666666666669</c:v>
                </c:pt>
                <c:pt idx="2">
                  <c:v>4.2949999999999955</c:v>
                </c:pt>
                <c:pt idx="3">
                  <c:v>4.2591666666666672</c:v>
                </c:pt>
                <c:pt idx="4">
                  <c:v>3.8025064711336332</c:v>
                </c:pt>
                <c:pt idx="5">
                  <c:v>3.2711111111111135</c:v>
                </c:pt>
                <c:pt idx="6">
                  <c:v>3.3191669999999975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'new interest rate figures'!$B$68</c:f>
              <c:strCache>
                <c:ptCount val="1"/>
                <c:pt idx="0">
                  <c:v>Belgium </c:v>
                </c:pt>
              </c:strCache>
            </c:strRef>
          </c:tx>
          <c:marker>
            <c:symbol val="none"/>
          </c:marker>
          <c:cat>
            <c:numRef>
              <c:f>'new interest rate figures'!$C$66:$I$66</c:f>
              <c:numCache>
                <c:formatCode>General</c:formatCode>
                <c:ptCount val="7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</c:numCache>
            </c:numRef>
          </c:cat>
          <c:val>
            <c:numRef>
              <c:f>'new interest rate figures'!$C$68:$I$68</c:f>
              <c:numCache>
                <c:formatCode>General</c:formatCode>
                <c:ptCount val="7"/>
                <c:pt idx="0">
                  <c:v>3.3649999999999998</c:v>
                </c:pt>
                <c:pt idx="1">
                  <c:v>3.8049999999999997</c:v>
                </c:pt>
                <c:pt idx="2">
                  <c:v>4.333333333333341</c:v>
                </c:pt>
                <c:pt idx="3">
                  <c:v>4.3983333333333334</c:v>
                </c:pt>
                <c:pt idx="4">
                  <c:v>3.823339804466972</c:v>
                </c:pt>
                <c:pt idx="5">
                  <c:v>3.3</c:v>
                </c:pt>
                <c:pt idx="6">
                  <c:v>4.1774999999999975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'new interest rate figures'!$B$69</c:f>
              <c:strCache>
                <c:ptCount val="1"/>
                <c:pt idx="0">
                  <c:v>France</c:v>
                </c:pt>
              </c:strCache>
            </c:strRef>
          </c:tx>
          <c:marker>
            <c:symbol val="none"/>
          </c:marker>
          <c:cat>
            <c:numRef>
              <c:f>'new interest rate figures'!$C$66:$I$66</c:f>
              <c:numCache>
                <c:formatCode>General</c:formatCode>
                <c:ptCount val="7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</c:numCache>
            </c:numRef>
          </c:cat>
          <c:val>
            <c:numRef>
              <c:f>'new interest rate figures'!$C$69:$I$69</c:f>
              <c:numCache>
                <c:formatCode>General</c:formatCode>
                <c:ptCount val="7"/>
                <c:pt idx="0">
                  <c:v>3.4099999999999997</c:v>
                </c:pt>
                <c:pt idx="1">
                  <c:v>3.7974999999999999</c:v>
                </c:pt>
                <c:pt idx="2">
                  <c:v>4.3041666666666645</c:v>
                </c:pt>
                <c:pt idx="3">
                  <c:v>4.2341666666666669</c:v>
                </c:pt>
                <c:pt idx="4">
                  <c:v>3.6675064711336387</c:v>
                </c:pt>
                <c:pt idx="5">
                  <c:v>3.1511111111111112</c:v>
                </c:pt>
                <c:pt idx="6">
                  <c:v>3.32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'new interest rate figures'!$B$70</c:f>
              <c:strCache>
                <c:ptCount val="1"/>
                <c:pt idx="0">
                  <c:v>Germany</c:v>
                </c:pt>
              </c:strCache>
            </c:strRef>
          </c:tx>
          <c:marker>
            <c:symbol val="none"/>
          </c:marker>
          <c:cat>
            <c:numRef>
              <c:f>'new interest rate figures'!$C$66:$I$66</c:f>
              <c:numCache>
                <c:formatCode>General</c:formatCode>
                <c:ptCount val="7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</c:numCache>
            </c:numRef>
          </c:cat>
          <c:val>
            <c:numRef>
              <c:f>'new interest rate figures'!$C$70:$I$70</c:f>
              <c:numCache>
                <c:formatCode>General</c:formatCode>
                <c:ptCount val="7"/>
                <c:pt idx="0">
                  <c:v>3.3533333333333335</c:v>
                </c:pt>
                <c:pt idx="1">
                  <c:v>3.7625000000000002</c:v>
                </c:pt>
                <c:pt idx="2">
                  <c:v>4.2166666666666694</c:v>
                </c:pt>
                <c:pt idx="3">
                  <c:v>3.9841666666666682</c:v>
                </c:pt>
                <c:pt idx="4">
                  <c:v>3.2516731378003021</c:v>
                </c:pt>
                <c:pt idx="5">
                  <c:v>2.7480000000000002</c:v>
                </c:pt>
                <c:pt idx="6">
                  <c:v>2.6083330000000027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'new interest rate figures'!$B$71</c:f>
              <c:strCache>
                <c:ptCount val="1"/>
                <c:pt idx="0">
                  <c:v>Greece </c:v>
                </c:pt>
              </c:strCache>
            </c:strRef>
          </c:tx>
          <c:marker>
            <c:symbol val="none"/>
          </c:marker>
          <c:cat>
            <c:numRef>
              <c:f>'new interest rate figures'!$C$66:$I$66</c:f>
              <c:numCache>
                <c:formatCode>General</c:formatCode>
                <c:ptCount val="7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</c:numCache>
            </c:numRef>
          </c:cat>
          <c:val>
            <c:numRef>
              <c:f>'new interest rate figures'!$C$71:$I$71</c:f>
              <c:numCache>
                <c:formatCode>General</c:formatCode>
                <c:ptCount val="7"/>
                <c:pt idx="0">
                  <c:v>3.585</c:v>
                </c:pt>
                <c:pt idx="1">
                  <c:v>4.07</c:v>
                </c:pt>
                <c:pt idx="2">
                  <c:v>4.5</c:v>
                </c:pt>
                <c:pt idx="3">
                  <c:v>4.8024999999999975</c:v>
                </c:pt>
                <c:pt idx="4">
                  <c:v>5.2275064711336361</c:v>
                </c:pt>
                <c:pt idx="5">
                  <c:v>8.4444444444444446</c:v>
                </c:pt>
                <c:pt idx="6">
                  <c:v>15.749169999999999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'new interest rate figures'!$B$72</c:f>
              <c:strCache>
                <c:ptCount val="1"/>
                <c:pt idx="0">
                  <c:v>Ireland</c:v>
                </c:pt>
              </c:strCache>
            </c:strRef>
          </c:tx>
          <c:marker>
            <c:symbol val="none"/>
          </c:marker>
          <c:cat>
            <c:numRef>
              <c:f>'new interest rate figures'!$C$66:$I$66</c:f>
              <c:numCache>
                <c:formatCode>General</c:formatCode>
                <c:ptCount val="7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</c:numCache>
            </c:numRef>
          </c:cat>
          <c:val>
            <c:numRef>
              <c:f>'new interest rate figures'!$C$72:$I$72</c:f>
              <c:numCache>
                <c:formatCode>General</c:formatCode>
                <c:ptCount val="7"/>
                <c:pt idx="0">
                  <c:v>3.3208333333333337</c:v>
                </c:pt>
                <c:pt idx="1">
                  <c:v>3.7891666666666692</c:v>
                </c:pt>
                <c:pt idx="2">
                  <c:v>4.3283333333333331</c:v>
                </c:pt>
                <c:pt idx="3">
                  <c:v>4.55</c:v>
                </c:pt>
                <c:pt idx="4">
                  <c:v>5.2452810689552134</c:v>
                </c:pt>
                <c:pt idx="5">
                  <c:v>5.1866666666666674</c:v>
                </c:pt>
                <c:pt idx="6">
                  <c:v>9.5775000000000006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'new interest rate figures'!$B$73</c:f>
              <c:strCache>
                <c:ptCount val="1"/>
                <c:pt idx="0">
                  <c:v>Italy</c:v>
                </c:pt>
              </c:strCache>
            </c:strRef>
          </c:tx>
          <c:marker>
            <c:symbol val="none"/>
          </c:marker>
          <c:cat>
            <c:numRef>
              <c:f>'new interest rate figures'!$C$66:$I$66</c:f>
              <c:numCache>
                <c:formatCode>General</c:formatCode>
                <c:ptCount val="7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</c:numCache>
            </c:numRef>
          </c:cat>
          <c:val>
            <c:numRef>
              <c:f>'new interest rate figures'!$C$73:$I$73</c:f>
              <c:numCache>
                <c:formatCode>General</c:formatCode>
                <c:ptCount val="7"/>
                <c:pt idx="0">
                  <c:v>3.5554216666666671</c:v>
                </c:pt>
                <c:pt idx="1">
                  <c:v>4.0461416666666663</c:v>
                </c:pt>
                <c:pt idx="2">
                  <c:v>4.4872583333333411</c:v>
                </c:pt>
                <c:pt idx="3">
                  <c:v>4.6810666666666672</c:v>
                </c:pt>
                <c:pt idx="4">
                  <c:v>4.2835731378003032</c:v>
                </c:pt>
                <c:pt idx="5">
                  <c:v>3.982533333333333</c:v>
                </c:pt>
                <c:pt idx="6">
                  <c:v>5.422758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'new interest rate figures'!$B$74</c:f>
              <c:strCache>
                <c:ptCount val="1"/>
                <c:pt idx="0">
                  <c:v>Netherlands</c:v>
                </c:pt>
              </c:strCache>
            </c:strRef>
          </c:tx>
          <c:marker>
            <c:symbol val="none"/>
          </c:marker>
          <c:cat>
            <c:numRef>
              <c:f>'new interest rate figures'!$C$66:$I$66</c:f>
              <c:numCache>
                <c:formatCode>General</c:formatCode>
                <c:ptCount val="7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</c:numCache>
            </c:numRef>
          </c:cat>
          <c:val>
            <c:numRef>
              <c:f>'new interest rate figures'!$C$74:$I$74</c:f>
              <c:numCache>
                <c:formatCode>General</c:formatCode>
                <c:ptCount val="7"/>
                <c:pt idx="0">
                  <c:v>3.3741666666666665</c:v>
                </c:pt>
                <c:pt idx="1">
                  <c:v>3.7808333333333342</c:v>
                </c:pt>
                <c:pt idx="2">
                  <c:v>4.2866666666666715</c:v>
                </c:pt>
                <c:pt idx="3">
                  <c:v>4.2266666666666683</c:v>
                </c:pt>
                <c:pt idx="4">
                  <c:v>3.6891731378003052</c:v>
                </c:pt>
                <c:pt idx="5">
                  <c:v>2.9949999999999997</c:v>
                </c:pt>
                <c:pt idx="6">
                  <c:v>2.98875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'new interest rate figures'!$B$75</c:f>
              <c:strCache>
                <c:ptCount val="1"/>
                <c:pt idx="0">
                  <c:v>Portugal</c:v>
                </c:pt>
              </c:strCache>
            </c:strRef>
          </c:tx>
          <c:marker>
            <c:symbol val="none"/>
          </c:marker>
          <c:cat>
            <c:numRef>
              <c:f>'new interest rate figures'!$C$66:$I$66</c:f>
              <c:numCache>
                <c:formatCode>General</c:formatCode>
                <c:ptCount val="7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</c:numCache>
            </c:numRef>
          </c:cat>
          <c:val>
            <c:numRef>
              <c:f>'new interest rate figures'!$C$75:$I$75</c:f>
              <c:numCache>
                <c:formatCode>General</c:formatCode>
                <c:ptCount val="7"/>
                <c:pt idx="0">
                  <c:v>3.4379166666666672</c:v>
                </c:pt>
                <c:pt idx="1">
                  <c:v>3.9146666666666663</c:v>
                </c:pt>
                <c:pt idx="2">
                  <c:v>4.424141333333333</c:v>
                </c:pt>
                <c:pt idx="3">
                  <c:v>4.519855166666666</c:v>
                </c:pt>
                <c:pt idx="4">
                  <c:v>4.210903304466969</c:v>
                </c:pt>
                <c:pt idx="5">
                  <c:v>5.0291145555555437</c:v>
                </c:pt>
                <c:pt idx="6">
                  <c:v>10.23912</c:v>
                </c:pt>
              </c:numCache>
            </c:numRef>
          </c:val>
          <c:smooth val="0"/>
        </c:ser>
        <c:ser>
          <c:idx val="9"/>
          <c:order val="9"/>
          <c:tx>
            <c:strRef>
              <c:f>'new interest rate figures'!$B$76</c:f>
              <c:strCache>
                <c:ptCount val="1"/>
                <c:pt idx="0">
                  <c:v>Spain</c:v>
                </c:pt>
              </c:strCache>
            </c:strRef>
          </c:tx>
          <c:marker>
            <c:symbol val="none"/>
          </c:marker>
          <c:cat>
            <c:numRef>
              <c:f>'new interest rate figures'!$C$66:$I$66</c:f>
              <c:numCache>
                <c:formatCode>General</c:formatCode>
                <c:ptCount val="7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</c:numCache>
            </c:numRef>
          </c:cat>
          <c:val>
            <c:numRef>
              <c:f>'new interest rate figures'!$C$76:$I$76</c:f>
              <c:numCache>
                <c:formatCode>General</c:formatCode>
                <c:ptCount val="7"/>
                <c:pt idx="0">
                  <c:v>3.3866666666666667</c:v>
                </c:pt>
                <c:pt idx="1">
                  <c:v>3.7842500000000001</c:v>
                </c:pt>
                <c:pt idx="2">
                  <c:v>4.3064166666666646</c:v>
                </c:pt>
                <c:pt idx="3">
                  <c:v>4.3631666666666655</c:v>
                </c:pt>
                <c:pt idx="4">
                  <c:v>4.0042564711336404</c:v>
                </c:pt>
                <c:pt idx="5">
                  <c:v>4.0939999999999985</c:v>
                </c:pt>
                <c:pt idx="6">
                  <c:v>5.4375</c:v>
                </c:pt>
              </c:numCache>
            </c:numRef>
          </c:val>
          <c:smooth val="0"/>
        </c:ser>
        <c:ser>
          <c:idx val="10"/>
          <c:order val="10"/>
          <c:tx>
            <c:strRef>
              <c:f>'new interest rate figures'!$B$77</c:f>
              <c:strCache>
                <c:ptCount val="1"/>
                <c:pt idx="0">
                  <c:v>United Kingdom</c:v>
                </c:pt>
              </c:strCache>
            </c:strRef>
          </c:tx>
          <c:marker>
            <c:symbol val="none"/>
          </c:marker>
          <c:cat>
            <c:numRef>
              <c:f>'new interest rate figures'!$C$66:$I$66</c:f>
              <c:numCache>
                <c:formatCode>General</c:formatCode>
                <c:ptCount val="7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</c:numCache>
            </c:numRef>
          </c:cat>
          <c:val>
            <c:numRef>
              <c:f>'new interest rate figures'!$C$77:$I$77</c:f>
              <c:numCache>
                <c:formatCode>General</c:formatCode>
                <c:ptCount val="7"/>
                <c:pt idx="0">
                  <c:v>4.4133333333333411</c:v>
                </c:pt>
                <c:pt idx="1">
                  <c:v>4.5024999999999995</c:v>
                </c:pt>
                <c:pt idx="2">
                  <c:v>5.0116666666666694</c:v>
                </c:pt>
                <c:pt idx="3">
                  <c:v>4.59</c:v>
                </c:pt>
                <c:pt idx="4">
                  <c:v>3.6414752646230424</c:v>
                </c:pt>
                <c:pt idx="5">
                  <c:v>3.6459800000000002</c:v>
                </c:pt>
                <c:pt idx="6">
                  <c:v>3.120425</c:v>
                </c:pt>
              </c:numCache>
            </c:numRef>
          </c:val>
          <c:smooth val="0"/>
        </c:ser>
        <c:ser>
          <c:idx val="11"/>
          <c:order val="11"/>
          <c:tx>
            <c:strRef>
              <c:f>'new interest rate figures'!$B$78</c:f>
              <c:strCache>
                <c:ptCount val="1"/>
                <c:pt idx="0">
                  <c:v>United States</c:v>
                </c:pt>
              </c:strCache>
            </c:strRef>
          </c:tx>
          <c:marker>
            <c:symbol val="none"/>
          </c:marker>
          <c:cat>
            <c:numRef>
              <c:f>'new interest rate figures'!$C$66:$I$66</c:f>
              <c:numCache>
                <c:formatCode>General</c:formatCode>
                <c:ptCount val="7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</c:numCache>
            </c:numRef>
          </c:cat>
          <c:val>
            <c:numRef>
              <c:f>'new interest rate figures'!$C$78:$I$78</c:f>
              <c:numCache>
                <c:formatCode>General</c:formatCode>
                <c:ptCount val="7"/>
                <c:pt idx="0">
                  <c:v>4.29</c:v>
                </c:pt>
                <c:pt idx="1">
                  <c:v>4.7916666666666714</c:v>
                </c:pt>
                <c:pt idx="2">
                  <c:v>4.6291666666666655</c:v>
                </c:pt>
                <c:pt idx="3">
                  <c:v>3.666666666666667</c:v>
                </c:pt>
                <c:pt idx="4">
                  <c:v>3.2592225882427202</c:v>
                </c:pt>
                <c:pt idx="5">
                  <c:v>3.2519999999999998</c:v>
                </c:pt>
                <c:pt idx="6">
                  <c:v>2.7858329999999998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4078208"/>
        <c:axId val="64079744"/>
      </c:lineChart>
      <c:catAx>
        <c:axId val="640782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64079744"/>
        <c:crosses val="autoZero"/>
        <c:auto val="1"/>
        <c:lblAlgn val="ctr"/>
        <c:lblOffset val="100"/>
        <c:noMultiLvlLbl val="0"/>
      </c:catAx>
      <c:valAx>
        <c:axId val="640797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4078208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numRef>
              <c:f>Sheet2!$A$6:$Q$6</c:f>
              <c:numCache>
                <c:formatCode>General</c:formatCode>
                <c:ptCount val="17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</c:numCache>
            </c:numRef>
          </c:cat>
          <c:val>
            <c:numRef>
              <c:f>Sheet2!$A$7:$Q$7</c:f>
              <c:numCache>
                <c:formatCode>General</c:formatCode>
                <c:ptCount val="17"/>
                <c:pt idx="0">
                  <c:v>2.1319009034377747</c:v>
                </c:pt>
                <c:pt idx="1">
                  <c:v>1.6269759428341368</c:v>
                </c:pt>
                <c:pt idx="2">
                  <c:v>1.819576411422853</c:v>
                </c:pt>
                <c:pt idx="3">
                  <c:v>3.9378652706413222</c:v>
                </c:pt>
                <c:pt idx="4">
                  <c:v>2.6659369190281605</c:v>
                </c:pt>
                <c:pt idx="5">
                  <c:v>1.8217087547881552</c:v>
                </c:pt>
                <c:pt idx="6">
                  <c:v>1.5843396260541258</c:v>
                </c:pt>
                <c:pt idx="7">
                  <c:v>1.2270978856881767</c:v>
                </c:pt>
                <c:pt idx="8">
                  <c:v>1.0670715148362575</c:v>
                </c:pt>
                <c:pt idx="9">
                  <c:v>1.2566578473804126</c:v>
                </c:pt>
                <c:pt idx="10">
                  <c:v>1.2784317960978553</c:v>
                </c:pt>
                <c:pt idx="11">
                  <c:v>1.4076767032572406</c:v>
                </c:pt>
                <c:pt idx="12">
                  <c:v>1.3945229397292127</c:v>
                </c:pt>
                <c:pt idx="13">
                  <c:v>1.7304471965646864</c:v>
                </c:pt>
                <c:pt idx="14">
                  <c:v>1.5675113977891348</c:v>
                </c:pt>
                <c:pt idx="15">
                  <c:v>1.5403345621740598</c:v>
                </c:pt>
                <c:pt idx="16">
                  <c:v>3.1410857807023156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4156416"/>
        <c:axId val="64157952"/>
      </c:barChart>
      <c:catAx>
        <c:axId val="641564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4157952"/>
        <c:crosses val="autoZero"/>
        <c:auto val="1"/>
        <c:lblAlgn val="ctr"/>
        <c:lblOffset val="100"/>
        <c:noMultiLvlLbl val="0"/>
      </c:catAx>
      <c:valAx>
        <c:axId val="641579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415641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Average Time to Maturity of Government Debt, 2010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invertIfNegative val="0"/>
          <c:cat>
            <c:strRef>
              <c:f>Sheet1!$A$3:$A$18</c:f>
              <c:strCache>
                <c:ptCount val="16"/>
                <c:pt idx="0">
                  <c:v>Australia</c:v>
                </c:pt>
                <c:pt idx="1">
                  <c:v>Austria</c:v>
                </c:pt>
                <c:pt idx="2">
                  <c:v>Canada</c:v>
                </c:pt>
                <c:pt idx="3">
                  <c:v>Denmark</c:v>
                </c:pt>
                <c:pt idx="4">
                  <c:v>Estonia</c:v>
                </c:pt>
                <c:pt idx="5">
                  <c:v>Finland</c:v>
                </c:pt>
                <c:pt idx="6">
                  <c:v>France</c:v>
                </c:pt>
                <c:pt idx="7">
                  <c:v>Germany</c:v>
                </c:pt>
                <c:pt idx="8">
                  <c:v>Hungary</c:v>
                </c:pt>
                <c:pt idx="9">
                  <c:v>Ireland</c:v>
                </c:pt>
                <c:pt idx="10">
                  <c:v>Italy</c:v>
                </c:pt>
                <c:pt idx="11">
                  <c:v>Netherlands</c:v>
                </c:pt>
                <c:pt idx="12">
                  <c:v>New Zealand</c:v>
                </c:pt>
                <c:pt idx="13">
                  <c:v>Spain</c:v>
                </c:pt>
                <c:pt idx="14">
                  <c:v>United Kingdom</c:v>
                </c:pt>
                <c:pt idx="15">
                  <c:v>United States</c:v>
                </c:pt>
              </c:strCache>
            </c:strRef>
          </c:cat>
          <c:val>
            <c:numRef>
              <c:f>Sheet1!$B$3:$B$18</c:f>
              <c:numCache>
                <c:formatCode>General</c:formatCode>
                <c:ptCount val="16"/>
                <c:pt idx="0">
                  <c:v>4.9000000000000004</c:v>
                </c:pt>
                <c:pt idx="1">
                  <c:v>7.4</c:v>
                </c:pt>
                <c:pt idx="2">
                  <c:v>6</c:v>
                </c:pt>
                <c:pt idx="3">
                  <c:v>7.9</c:v>
                </c:pt>
                <c:pt idx="4">
                  <c:v>7.4</c:v>
                </c:pt>
                <c:pt idx="5">
                  <c:v>4.7</c:v>
                </c:pt>
                <c:pt idx="6">
                  <c:v>7.2</c:v>
                </c:pt>
                <c:pt idx="7">
                  <c:v>6.1119999999999965</c:v>
                </c:pt>
                <c:pt idx="8">
                  <c:v>4.0890000000000004</c:v>
                </c:pt>
                <c:pt idx="9">
                  <c:v>6.45</c:v>
                </c:pt>
                <c:pt idx="10">
                  <c:v>7.2</c:v>
                </c:pt>
                <c:pt idx="11">
                  <c:v>7</c:v>
                </c:pt>
                <c:pt idx="12">
                  <c:v>4.17</c:v>
                </c:pt>
                <c:pt idx="13">
                  <c:v>6.6199999999999966</c:v>
                </c:pt>
                <c:pt idx="14">
                  <c:v>14.1</c:v>
                </c:pt>
                <c:pt idx="15">
                  <c:v>4.9000000000000004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8507520"/>
        <c:axId val="68509056"/>
      </c:barChart>
      <c:catAx>
        <c:axId val="685075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5400000" vert="horz"/>
          <a:lstStyle/>
          <a:p>
            <a:pPr>
              <a:defRPr sz="1400" b="1"/>
            </a:pPr>
            <a:endParaRPr lang="en-US"/>
          </a:p>
        </c:txPr>
        <c:crossAx val="68509056"/>
        <c:crosses val="autoZero"/>
        <c:auto val="1"/>
        <c:lblAlgn val="ctr"/>
        <c:lblOffset val="100"/>
        <c:noMultiLvlLbl val="0"/>
      </c:catAx>
      <c:valAx>
        <c:axId val="685090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685075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458BD327-144C-44D2-8310-66F1BB16F011}" type="datetimeFigureOut">
              <a:rPr lang="en-US" smtClean="0"/>
              <a:t>8/5/2013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71CD74AA-8129-4CBA-A25F-9F923A451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5561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45BF6AF3-BAD9-414A-9325-0DEC69F92894}" type="datetimeFigureOut">
              <a:rPr lang="en-US" smtClean="0"/>
              <a:pPr/>
              <a:t>8/5/2013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5EE8AFA5-D67F-4D38-8735-AC8DB716A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527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8AFA5-D67F-4D38-8735-AC8DB716AEA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8389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8AFA5-D67F-4D38-8735-AC8DB716AEA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8682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8AFA5-D67F-4D38-8735-AC8DB716AEA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6205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8AFA5-D67F-4D38-8735-AC8DB716AEA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035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8AFA5-D67F-4D38-8735-AC8DB716AEA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3276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8AFA5-D67F-4D38-8735-AC8DB716AEA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848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8AFA5-D67F-4D38-8735-AC8DB716AEA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0539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8AFA5-D67F-4D38-8735-AC8DB716AEA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8644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8AFA5-D67F-4D38-8735-AC8DB716AEA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4051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8AFA5-D67F-4D38-8735-AC8DB716AEA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911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8AFA5-D67F-4D38-8735-AC8DB716AEA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870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8AFA5-D67F-4D38-8735-AC8DB716AEA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7719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5B845-E644-498A-940B-E525EC97F31D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8AFA5-D67F-4D38-8735-AC8DB716AEA6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8271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8AFA5-D67F-4D38-8735-AC8DB716AEA6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9898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8AFA5-D67F-4D38-8735-AC8DB716AEA6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800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5B845-E644-498A-940B-E525EC97F31D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5B845-E644-498A-940B-E525EC97F31D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2DDAD-702E-4A31-8153-82AF301B5B6C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8AFA5-D67F-4D38-8735-AC8DB716AEA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8238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8AFA5-D67F-4D38-8735-AC8DB716AEA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0978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8AFA5-D67F-4D38-8735-AC8DB716AEA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4938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8AFA5-D67F-4D38-8735-AC8DB716AEA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0801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57FF2-BE72-49C0-969B-3E36526AED2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5B845-E644-498A-940B-E525EC97F31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8AFA5-D67F-4D38-8735-AC8DB716AEA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654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5844D8D5-9739-46F1-956D-2A9C55D7479A}" type="datetimeFigureOut">
              <a:rPr lang="en-US" smtClean="0"/>
              <a:pPr/>
              <a:t>8/5/2013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F11F117-F22A-4807-959B-712AB97ED8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D8D5-9739-46F1-956D-2A9C55D7479A}" type="datetimeFigureOut">
              <a:rPr lang="en-US" smtClean="0"/>
              <a:pPr/>
              <a:t>8/5/2013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1F117-F22A-4807-959B-712AB97ED8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D8D5-9739-46F1-956D-2A9C55D7479A}" type="datetimeFigureOut">
              <a:rPr lang="en-US" smtClean="0"/>
              <a:pPr/>
              <a:t>8/5/2013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1F117-F22A-4807-959B-712AB97ED8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D8D5-9739-46F1-956D-2A9C55D7479A}" type="datetimeFigureOut">
              <a:rPr lang="en-US" smtClean="0"/>
              <a:pPr/>
              <a:t>8/5/2013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1F117-F22A-4807-959B-712AB97ED8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D8D5-9739-46F1-956D-2A9C55D7479A}" type="datetimeFigureOut">
              <a:rPr lang="en-US" smtClean="0"/>
              <a:pPr/>
              <a:t>8/5/2013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1F117-F22A-4807-959B-712AB97ED8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D8D5-9739-46F1-956D-2A9C55D7479A}" type="datetimeFigureOut">
              <a:rPr lang="en-US" smtClean="0"/>
              <a:pPr/>
              <a:t>8/5/2013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1F117-F22A-4807-959B-712AB97ED8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D8D5-9739-46F1-956D-2A9C55D7479A}" type="datetimeFigureOut">
              <a:rPr lang="en-US" smtClean="0"/>
              <a:pPr/>
              <a:t>8/5/2013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1F117-F22A-4807-959B-712AB97ED8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D8D5-9739-46F1-956D-2A9C55D7479A}" type="datetimeFigureOut">
              <a:rPr lang="en-US" smtClean="0"/>
              <a:pPr/>
              <a:t>8/5/2013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1F117-F22A-4807-959B-712AB97ED8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D8D5-9739-46F1-956D-2A9C55D7479A}" type="datetimeFigureOut">
              <a:rPr lang="en-US" smtClean="0"/>
              <a:pPr/>
              <a:t>8/5/2013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1F117-F22A-4807-959B-712AB97ED8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D8D5-9739-46F1-956D-2A9C55D7479A}" type="datetimeFigureOut">
              <a:rPr lang="en-US" smtClean="0"/>
              <a:pPr/>
              <a:t>8/5/2013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1F117-F22A-4807-959B-712AB97ED8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D8D5-9739-46F1-956D-2A9C55D7479A}" type="datetimeFigureOut">
              <a:rPr lang="en-US" smtClean="0"/>
              <a:pPr/>
              <a:t>8/5/2013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1F117-F22A-4807-959B-712AB97ED8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5844D8D5-9739-46F1-956D-2A9C55D7479A}" type="datetimeFigureOut">
              <a:rPr lang="en-US" smtClean="0"/>
              <a:pPr/>
              <a:t>8/5/2013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AF11F117-F22A-4807-959B-712AB97ED88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bc.co.uk/news/business-13856580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European Union and the Euro Crisis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572000"/>
            <a:ext cx="3309803" cy="1447800"/>
          </a:xfrm>
        </p:spPr>
        <p:txBody>
          <a:bodyPr>
            <a:normAutofit/>
          </a:bodyPr>
          <a:lstStyle/>
          <a:p>
            <a:r>
              <a:rPr lang="en-US" dirty="0" err="1" smtClean="0"/>
              <a:t>Layna</a:t>
            </a:r>
            <a:r>
              <a:rPr lang="en-US" dirty="0" smtClean="0"/>
              <a:t> Mosley</a:t>
            </a:r>
          </a:p>
          <a:p>
            <a:r>
              <a:rPr lang="en-US" dirty="0" smtClean="0"/>
              <a:t>Dept. of Political Science</a:t>
            </a:r>
          </a:p>
          <a:p>
            <a:r>
              <a:rPr lang="en-US" dirty="0" smtClean="0"/>
              <a:t>UNC Chapel Hill</a:t>
            </a:r>
          </a:p>
          <a:p>
            <a:r>
              <a:rPr lang="en-US" dirty="0" smtClean="0"/>
              <a:t>mosley@unc.edu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31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globalprosperity.files.wordpress.com/2011/09/eurozone-budget-deficits-2009.jpg?w=6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33400"/>
            <a:ext cx="6934200" cy="5791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701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533400"/>
            <a:ext cx="7024744" cy="914400"/>
          </a:xfrm>
        </p:spPr>
        <p:txBody>
          <a:bodyPr/>
          <a:lstStyle/>
          <a:p>
            <a:r>
              <a:rPr lang="en-US" dirty="0" smtClean="0"/>
              <a:t>Crisis and Austerity (II)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47800"/>
            <a:ext cx="7391400" cy="4724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Fiscal news gets worse</a:t>
            </a:r>
          </a:p>
          <a:p>
            <a:pPr lvl="1"/>
            <a:r>
              <a:rPr lang="en-US" dirty="0" smtClean="0"/>
              <a:t>2009: EU orders France, Greece, Ireland and Spain to reduce deficits</a:t>
            </a:r>
          </a:p>
          <a:p>
            <a:pPr lvl="2"/>
            <a:r>
              <a:rPr lang="en-US" dirty="0"/>
              <a:t>“Severe irregularities” in Greek accounting; deficit revised from 3.7% to 12.7% of </a:t>
            </a:r>
            <a:r>
              <a:rPr lang="en-US" dirty="0" smtClean="0"/>
              <a:t>GDP</a:t>
            </a:r>
          </a:p>
          <a:p>
            <a:r>
              <a:rPr lang="en-US" dirty="0" smtClean="0"/>
              <a:t>Downgrades of sovereign debt</a:t>
            </a:r>
          </a:p>
          <a:p>
            <a:pPr lvl="1"/>
            <a:r>
              <a:rPr lang="en-US" dirty="0"/>
              <a:t>Investors no longer assume that EU member government debt is free from default risk</a:t>
            </a:r>
          </a:p>
          <a:p>
            <a:pPr lvl="1"/>
            <a:r>
              <a:rPr lang="en-US" dirty="0"/>
              <a:t>December 2009: ratings downgrades for Greek debt – which is 113% of </a:t>
            </a:r>
            <a:r>
              <a:rPr lang="en-US" dirty="0" smtClean="0"/>
              <a:t>GDP</a:t>
            </a:r>
          </a:p>
          <a:p>
            <a:pPr lvl="1"/>
            <a:r>
              <a:rPr lang="en-US" dirty="0" smtClean="0"/>
              <a:t>January 2012: downgrades of France and eight other </a:t>
            </a:r>
            <a:r>
              <a:rPr lang="en-US" dirty="0" err="1" smtClean="0"/>
              <a:t>eurozone</a:t>
            </a:r>
            <a:r>
              <a:rPr lang="en-US" dirty="0" smtClean="0"/>
              <a:t> governments</a:t>
            </a:r>
          </a:p>
          <a:p>
            <a:r>
              <a:rPr lang="en-US" dirty="0" smtClean="0"/>
              <a:t>Increases in interest rates on gov’t bonds</a:t>
            </a:r>
          </a:p>
          <a:p>
            <a:pPr lvl="1"/>
            <a:r>
              <a:rPr lang="en-US" dirty="0" smtClean="0"/>
              <a:t>August 2011: ECB begins buying Italian and Spanish government bonds, to try to bring down borrowing costs.</a:t>
            </a:r>
          </a:p>
        </p:txBody>
      </p:sp>
    </p:spTree>
    <p:extLst>
      <p:ext uri="{BB962C8B-B14F-4D97-AF65-F5344CB8AC3E}">
        <p14:creationId xmlns:p14="http://schemas.microsoft.com/office/powerpoint/2010/main" val="4102638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uwest.files.wordpress.com/2011/08/piigs-bond-spreads-2011-08-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38200"/>
            <a:ext cx="7437469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0568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685800"/>
            <a:ext cx="7024744" cy="838200"/>
          </a:xfrm>
        </p:spPr>
        <p:txBody>
          <a:bodyPr/>
          <a:lstStyle/>
          <a:p>
            <a:r>
              <a:rPr lang="en-US" dirty="0" smtClean="0"/>
              <a:t>Crisis and Austerity (III)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676400"/>
            <a:ext cx="7033708" cy="4724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Austerity</a:t>
            </a:r>
          </a:p>
          <a:p>
            <a:pPr lvl="1"/>
            <a:r>
              <a:rPr lang="en-US" dirty="0" smtClean="0"/>
              <a:t>Greece announces numerous rounds of austerity measures, beginning in Feb. 2010</a:t>
            </a:r>
          </a:p>
          <a:p>
            <a:pPr lvl="1"/>
            <a:r>
              <a:rPr lang="en-US" dirty="0" smtClean="0"/>
              <a:t>Ireland: November 2010, toughest budget in history.</a:t>
            </a:r>
          </a:p>
          <a:p>
            <a:endParaRPr lang="en-US" dirty="0" smtClean="0"/>
          </a:p>
          <a:p>
            <a:r>
              <a:rPr lang="en-US" dirty="0" smtClean="0"/>
              <a:t>Bailout packages</a:t>
            </a:r>
          </a:p>
          <a:p>
            <a:pPr lvl="1"/>
            <a:r>
              <a:rPr lang="en-US" dirty="0" smtClean="0"/>
              <a:t>May 2010, March 2012: EU/IMF bailout packages for Greece</a:t>
            </a:r>
          </a:p>
          <a:p>
            <a:pPr lvl="1"/>
            <a:r>
              <a:rPr lang="en-US" dirty="0" smtClean="0"/>
              <a:t>Nov. 2010: bailout for Ireland</a:t>
            </a:r>
          </a:p>
          <a:p>
            <a:pPr lvl="1"/>
            <a:r>
              <a:rPr lang="en-US" dirty="0" smtClean="0"/>
              <a:t>February 2011: European Stability Mechanism, a permanent bailout fund, established.</a:t>
            </a:r>
          </a:p>
          <a:p>
            <a:pPr lvl="1"/>
            <a:r>
              <a:rPr lang="en-US" dirty="0" smtClean="0"/>
              <a:t>May 2011: bailout for Portugal</a:t>
            </a:r>
          </a:p>
          <a:p>
            <a:pPr lvl="1"/>
            <a:r>
              <a:rPr lang="en-US" dirty="0" smtClean="0"/>
              <a:t>March 2013: bailout for Cyprus?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673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4/43/Budget_Deficit_and_Public_Debt_to_GDP_in_2012_%28for_selected_EU_Members%2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130300"/>
            <a:ext cx="649867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094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457200"/>
            <a:ext cx="7024744" cy="838200"/>
          </a:xfrm>
        </p:spPr>
        <p:txBody>
          <a:bodyPr/>
          <a:lstStyle/>
          <a:p>
            <a:r>
              <a:rPr lang="en-US" dirty="0" smtClean="0"/>
              <a:t>Why Bailouts?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371600"/>
            <a:ext cx="6777317" cy="4876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Bailouts generate backlash in bailed-out countries as well as elsewhere in the EU.</a:t>
            </a:r>
          </a:p>
          <a:p>
            <a:pPr lvl="1"/>
            <a:r>
              <a:rPr lang="en-US" dirty="0" smtClean="0"/>
              <a:t>Require agreement with European Commission, ECB and Int’l Monetary Fund</a:t>
            </a:r>
          </a:p>
          <a:p>
            <a:r>
              <a:rPr lang="en-US" dirty="0" smtClean="0"/>
              <a:t>Concerns about stability of private banks – in PIIGs and elsewhere in the EU</a:t>
            </a:r>
          </a:p>
          <a:p>
            <a:pPr lvl="1"/>
            <a:r>
              <a:rPr lang="en-US" dirty="0" smtClean="0"/>
              <a:t>In the peripheral countries, struggling banks have cut credit, worsening the recession.</a:t>
            </a:r>
          </a:p>
          <a:p>
            <a:r>
              <a:rPr lang="en-US" dirty="0" smtClean="0"/>
              <a:t>Worries about the euro, both in terms of its global image and in terms of keeping countries in.</a:t>
            </a:r>
            <a:endParaRPr lang="en-US" dirty="0"/>
          </a:p>
          <a:p>
            <a:r>
              <a:rPr lang="en-US" dirty="0" smtClean="0"/>
              <a:t>Stronger fiscal rules agreed to in January 2012.</a:t>
            </a:r>
          </a:p>
        </p:txBody>
      </p:sp>
    </p:spTree>
    <p:extLst>
      <p:ext uri="{BB962C8B-B14F-4D97-AF65-F5344CB8AC3E}">
        <p14:creationId xmlns:p14="http://schemas.microsoft.com/office/powerpoint/2010/main" val="4037926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28600"/>
            <a:ext cx="4967288" cy="6393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5958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7024744" cy="762000"/>
          </a:xfrm>
        </p:spPr>
        <p:txBody>
          <a:bodyPr/>
          <a:lstStyle/>
          <a:p>
            <a:r>
              <a:rPr lang="en-US" dirty="0" smtClean="0"/>
              <a:t>Caveats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620000" cy="4953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entire Euro area faces economic challenges:</a:t>
            </a:r>
          </a:p>
          <a:p>
            <a:pPr lvl="1"/>
            <a:r>
              <a:rPr lang="en-US" dirty="0" smtClean="0"/>
              <a:t>Growth rate of 0.4% (2012), -0.2% (2013)</a:t>
            </a:r>
          </a:p>
          <a:p>
            <a:pPr lvl="1"/>
            <a:r>
              <a:rPr lang="en-US" dirty="0" smtClean="0"/>
              <a:t>Unemployment rate of 11.2% (2012), 11.5% (2013)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US in 2012: growth 2.2%, unemployment 8.2%</a:t>
            </a:r>
          </a:p>
          <a:p>
            <a:pPr marL="365760" lvl="1" indent="0">
              <a:buNone/>
            </a:pPr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dirty="0" smtClean="0"/>
              <a:t>But not all crises were created equally:</a:t>
            </a:r>
          </a:p>
          <a:p>
            <a:pPr lvl="1"/>
            <a:r>
              <a:rPr lang="en-US" dirty="0" smtClean="0"/>
              <a:t>Greece: large fiscal deficits, high debt levels, tax evasion, low savings rate</a:t>
            </a:r>
          </a:p>
          <a:p>
            <a:pPr lvl="1"/>
            <a:r>
              <a:rPr lang="en-US" dirty="0" smtClean="0"/>
              <a:t>Portugal: low savings rate, fiscal deficits</a:t>
            </a:r>
          </a:p>
          <a:p>
            <a:pPr lvl="1"/>
            <a:r>
              <a:rPr lang="en-US" dirty="0" smtClean="0"/>
              <a:t>Spain: property market bubble, persistent unemployment.</a:t>
            </a:r>
          </a:p>
          <a:p>
            <a:pPr lvl="1"/>
            <a:r>
              <a:rPr lang="en-US" dirty="0" smtClean="0"/>
              <a:t>Ireland: pre-crisis debt/GDP of 25%. Property market bubble, banking crisis, bank bailout.</a:t>
            </a:r>
          </a:p>
          <a:p>
            <a:pPr lvl="1"/>
            <a:r>
              <a:rPr lang="en-US" dirty="0" smtClean="0"/>
              <a:t>Italy: better savings rate and external balance than the others, but large in terms of absolute amount of debt.</a:t>
            </a:r>
          </a:p>
          <a:p>
            <a:pPr lvl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874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6965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51000"/>
            <a:ext cx="6030278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528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7458634" cy="914400"/>
          </a:xfrm>
        </p:spPr>
        <p:txBody>
          <a:bodyPr/>
          <a:lstStyle/>
          <a:p>
            <a:r>
              <a:rPr lang="en-US" dirty="0" smtClean="0"/>
              <a:t>Cyprus, March 2013</a:t>
            </a:r>
            <a:endParaRPr lang="en-US" dirty="0"/>
          </a:p>
        </p:txBody>
      </p:sp>
      <p:pic>
        <p:nvPicPr>
          <p:cNvPr id="1026" name="Picture 2" descr="https://encrypted-tbn2.gstatic.com/images?q=tbn:ANd9GcT_CxGcIRrsgXstXRd6fWZEvqV3Rrkxf5yy7_QRtyJQqbwCwOvUkQ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27"/>
          <a:stretch/>
        </p:blipFill>
        <p:spPr bwMode="auto">
          <a:xfrm>
            <a:off x="914400" y="3657600"/>
            <a:ext cx="3481519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295400"/>
            <a:ext cx="4324680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http://i.dailymail.co.uk/i/pix/2013/03/18/article-0-18C3C480000005DC-292_964x7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905000"/>
            <a:ext cx="5638800" cy="415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4400" y="1524000"/>
            <a:ext cx="1447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Cyprus joined EU in 2004, and the </a:t>
            </a:r>
            <a:r>
              <a:rPr lang="en-US" dirty="0" err="1" smtClean="0">
                <a:solidFill>
                  <a:schemeClr val="accent1"/>
                </a:solidFill>
              </a:rPr>
              <a:t>eurozone</a:t>
            </a:r>
            <a:r>
              <a:rPr lang="en-US" dirty="0" smtClean="0">
                <a:solidFill>
                  <a:schemeClr val="accent1"/>
                </a:solidFill>
              </a:rPr>
              <a:t> in 2008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15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533400" y="762000"/>
          <a:ext cx="8305800" cy="5562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30131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WEO Oct 2013: http://www.imf.org/external/pubs/ft/weo/2012/02/pdf/text.pdf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639" y="533400"/>
            <a:ext cx="2738679" cy="6171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88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economicshelp.org/blog/wp-content/uploads/2010/02/euro-debt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003300"/>
            <a:ext cx="7330929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396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60500"/>
            <a:ext cx="8229599" cy="3691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275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4400" y="1066800"/>
            <a:ext cx="3547872" cy="473964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With the crisis, a renewed attention to default risk, and to differences across countries.</a:t>
            </a:r>
          </a:p>
          <a:p>
            <a:pPr>
              <a:buNone/>
            </a:pPr>
            <a:endParaRPr lang="en-US" dirty="0" smtClean="0"/>
          </a:p>
          <a:p>
            <a:pPr lvl="1"/>
            <a:r>
              <a:rPr lang="en-US" sz="2400" dirty="0" smtClean="0"/>
              <a:t>Reward for EMU disappears, or at least is reduced.</a:t>
            </a:r>
          </a:p>
          <a:p>
            <a:pPr lvl="1">
              <a:buNone/>
            </a:pPr>
            <a:endParaRPr lang="en-US" sz="2400" dirty="0" smtClean="0"/>
          </a:p>
          <a:p>
            <a:pPr lvl="1"/>
            <a:r>
              <a:rPr lang="en-US" sz="2400" dirty="0" smtClean="0"/>
              <a:t>Chart: variance in government bond rates among OECD nations.</a:t>
            </a:r>
          </a:p>
          <a:p>
            <a:pPr lvl="1"/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181299141"/>
              </p:ext>
            </p:extLst>
          </p:nvPr>
        </p:nvGraphicFramePr>
        <p:xfrm>
          <a:off x="4343400" y="1447800"/>
          <a:ext cx="41910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53408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5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066800" y="1968500"/>
            <a:ext cx="3419475" cy="3494087"/>
          </a:xfrm>
        </p:spPr>
        <p:txBody>
          <a:bodyPr>
            <a:normAutofit fontScale="77500" lnSpcReduction="20000"/>
          </a:bodyPr>
          <a:lstStyle/>
          <a:p>
            <a:r>
              <a:rPr lang="en-US" sz="2400" dirty="0" smtClean="0"/>
              <a:t>More generally, developed nations are more indebted than their emerging market counterparts.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Source: Bank for International Settlements, 2012 Annual Report</a:t>
            </a:r>
            <a:endParaRPr lang="en-US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t="8062" r="66189" b="16325"/>
          <a:stretch>
            <a:fillRect/>
          </a:stretch>
        </p:blipFill>
        <p:spPr bwMode="auto">
          <a:xfrm>
            <a:off x="4724400" y="1295400"/>
            <a:ext cx="3657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76691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762000" y="914400"/>
          <a:ext cx="72390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20621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762000"/>
            <a:ext cx="7024744" cy="9906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905000"/>
            <a:ext cx="6777317" cy="3927629"/>
          </a:xfrm>
        </p:spPr>
        <p:txBody>
          <a:bodyPr/>
          <a:lstStyle/>
          <a:p>
            <a:r>
              <a:rPr lang="en-US" dirty="0" smtClean="0"/>
              <a:t>The making of Economic and Monetary Union (EMU)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The 2000s: Market Enthusiasm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2009-2013: Crisis and Austerity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62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6096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making of EMU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371600"/>
            <a:ext cx="6934200" cy="4953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Werner Report, 1970</a:t>
            </a:r>
          </a:p>
          <a:p>
            <a:r>
              <a:rPr lang="en-US" dirty="0" smtClean="0"/>
              <a:t>Coordination of exchange rates</a:t>
            </a:r>
          </a:p>
          <a:p>
            <a:pPr lvl="1"/>
            <a:r>
              <a:rPr lang="en-US" dirty="0" smtClean="0"/>
              <a:t>European Monetary System &amp; ERM, 1979-1999</a:t>
            </a:r>
          </a:p>
          <a:p>
            <a:r>
              <a:rPr lang="en-US" dirty="0" smtClean="0"/>
              <a:t>Maastricht Treaty, 1992</a:t>
            </a:r>
          </a:p>
          <a:p>
            <a:pPr lvl="1"/>
            <a:r>
              <a:rPr lang="en-US" dirty="0" smtClean="0"/>
              <a:t>Economic and Monetary Union (EMU)</a:t>
            </a:r>
          </a:p>
          <a:p>
            <a:pPr lvl="2"/>
            <a:r>
              <a:rPr lang="en-US" dirty="0" smtClean="0">
                <a:solidFill>
                  <a:schemeClr val="accent1"/>
                </a:solidFill>
              </a:rPr>
              <a:t>Economic as well as political motivations</a:t>
            </a:r>
          </a:p>
          <a:p>
            <a:pPr lvl="1"/>
            <a:r>
              <a:rPr lang="en-US" dirty="0" smtClean="0"/>
              <a:t>Shared currency (euro)</a:t>
            </a:r>
          </a:p>
          <a:p>
            <a:pPr lvl="1"/>
            <a:r>
              <a:rPr lang="en-US" dirty="0" smtClean="0"/>
              <a:t>European Central Bank to determine monetary policy (interest rates)</a:t>
            </a:r>
          </a:p>
          <a:p>
            <a:pPr lvl="1"/>
            <a:r>
              <a:rPr lang="en-US" dirty="0" smtClean="0"/>
              <a:t>Criteria for membership</a:t>
            </a:r>
          </a:p>
          <a:p>
            <a:pPr lvl="2"/>
            <a:r>
              <a:rPr lang="en-US" dirty="0" smtClean="0">
                <a:solidFill>
                  <a:schemeClr val="accent1"/>
                </a:solidFill>
              </a:rPr>
              <a:t>Inflation, interest rate convergence</a:t>
            </a:r>
          </a:p>
          <a:p>
            <a:pPr lvl="2"/>
            <a:r>
              <a:rPr lang="en-US" dirty="0" smtClean="0">
                <a:solidFill>
                  <a:schemeClr val="accent1"/>
                </a:solidFill>
              </a:rPr>
              <a:t>Fiscal deficits (&lt;3%/GDP), government debt (&lt;60%/GDP, or declining toward that)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762000"/>
            <a:ext cx="7024744" cy="762000"/>
          </a:xfrm>
        </p:spPr>
        <p:txBody>
          <a:bodyPr/>
          <a:lstStyle/>
          <a:p>
            <a:r>
              <a:rPr lang="en-US" dirty="0" smtClean="0"/>
              <a:t>The making of EMU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600200"/>
            <a:ext cx="7033708" cy="4648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1998: determination of which countries meet the convergence criteria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Opt outs: Denmark, Sweden, UK</a:t>
            </a:r>
          </a:p>
          <a:p>
            <a:r>
              <a:rPr lang="en-US" dirty="0" smtClean="0"/>
              <a:t>1999: the Euro comes into existence, with 11 members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Post-EMU fiscal discipline: the Stability and Growth Pact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Monitors deficit and debt on an annual basis</a:t>
            </a:r>
          </a:p>
          <a:p>
            <a:r>
              <a:rPr lang="en-US" dirty="0" smtClean="0"/>
              <a:t>2001: Greece joins the </a:t>
            </a:r>
            <a:r>
              <a:rPr lang="en-US" dirty="0" err="1" smtClean="0"/>
              <a:t>eurozone</a:t>
            </a:r>
            <a:endParaRPr lang="en-US" dirty="0" smtClean="0"/>
          </a:p>
          <a:p>
            <a:r>
              <a:rPr lang="en-US" dirty="0" smtClean="0"/>
              <a:t>2002: physical currency begins to circulate</a:t>
            </a:r>
          </a:p>
          <a:p>
            <a:r>
              <a:rPr lang="en-US" dirty="0" smtClean="0"/>
              <a:t>2007: Slovenia joins</a:t>
            </a:r>
          </a:p>
          <a:p>
            <a:r>
              <a:rPr lang="en-US" dirty="0" smtClean="0"/>
              <a:t>2008: Malta and Cyprus join</a:t>
            </a:r>
          </a:p>
          <a:p>
            <a:r>
              <a:rPr lang="en-US" dirty="0" smtClean="0"/>
              <a:t>2009: Slovakia joins</a:t>
            </a:r>
          </a:p>
          <a:p>
            <a:r>
              <a:rPr lang="en-US" dirty="0" smtClean="0"/>
              <a:t>2011: Estonia joins</a:t>
            </a:r>
          </a:p>
        </p:txBody>
      </p:sp>
    </p:spTree>
    <p:extLst>
      <p:ext uri="{BB962C8B-B14F-4D97-AF65-F5344CB8AC3E}">
        <p14:creationId xmlns:p14="http://schemas.microsoft.com/office/powerpoint/2010/main" val="2881579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762000"/>
            <a:ext cx="7024744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first decade: market enthusiasm</a:t>
            </a:r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1143000" y="1828800"/>
          <a:ext cx="5181600" cy="4252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172200" y="4038600"/>
            <a:ext cx="2209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accent1"/>
                </a:solidFill>
              </a:rPr>
              <a:t>Eurozone</a:t>
            </a:r>
            <a:r>
              <a:rPr lang="en-US" dirty="0" smtClean="0">
                <a:solidFill>
                  <a:schemeClr val="accent1"/>
                </a:solidFill>
              </a:rPr>
              <a:t>:</a:t>
            </a:r>
          </a:p>
          <a:p>
            <a:pPr algn="ctr"/>
            <a:r>
              <a:rPr lang="en-US" dirty="0" smtClean="0">
                <a:solidFill>
                  <a:schemeClr val="accent1"/>
                </a:solidFill>
              </a:rPr>
              <a:t> Interest rate convergence, despite differences in economic fundamentals</a:t>
            </a:r>
            <a:endParaRPr 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Euro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45200" y="1676400"/>
            <a:ext cx="2590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1"/>
                </a:solidFill>
                <a:latin typeface="+mn-lt"/>
              </a:rPr>
              <a:t>The share of the euro as a reserve currency increased from 17.9% globally in 1999 to 26.5% in 2008 </a:t>
            </a:r>
          </a:p>
          <a:p>
            <a:pPr algn="ctr"/>
            <a:endParaRPr lang="en-US" sz="2400" dirty="0">
              <a:solidFill>
                <a:schemeClr val="accent1"/>
              </a:solidFill>
              <a:latin typeface="+mn-lt"/>
            </a:endParaRPr>
          </a:p>
          <a:p>
            <a:pPr algn="ctr"/>
            <a:r>
              <a:rPr lang="en-US" sz="2400" dirty="0" smtClean="0">
                <a:solidFill>
                  <a:schemeClr val="accent1"/>
                </a:solidFill>
                <a:latin typeface="+mn-lt"/>
              </a:rPr>
              <a:t>2011: 24.9%</a:t>
            </a:r>
          </a:p>
          <a:p>
            <a:pPr algn="ctr"/>
            <a:endParaRPr lang="en-US" sz="2400" dirty="0" smtClean="0">
              <a:solidFill>
                <a:schemeClr val="accent1"/>
              </a:solidFill>
              <a:latin typeface="+mn-lt"/>
            </a:endParaRPr>
          </a:p>
          <a:p>
            <a:pPr algn="ctr"/>
            <a:r>
              <a:rPr lang="en-US" sz="2400" dirty="0" smtClean="0">
                <a:solidFill>
                  <a:schemeClr val="accent1"/>
                </a:solidFill>
                <a:latin typeface="+mn-lt"/>
              </a:rPr>
              <a:t>US dollar 2011: 61.8%</a:t>
            </a:r>
            <a:endParaRPr lang="en-US" sz="2400" dirty="0">
              <a:solidFill>
                <a:schemeClr val="accent1"/>
              </a:solidFill>
              <a:latin typeface="+mn-lt"/>
            </a:endParaRPr>
          </a:p>
        </p:txBody>
      </p:sp>
      <p:pic>
        <p:nvPicPr>
          <p:cNvPr id="1026" name="Picture 2" descr="http://www.thomasgraz.net/glass/map-euro-2011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"/>
            <a:ext cx="5353050" cy="610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0764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43490" y="762000"/>
            <a:ext cx="7024744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first decade: market enthusiasm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43492" y="1981200"/>
            <a:ext cx="6777317" cy="4114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Violations of the Stability and Growth Pact occur…</a:t>
            </a:r>
          </a:p>
          <a:p>
            <a:pPr lvl="1"/>
            <a:r>
              <a:rPr lang="en-US" dirty="0"/>
              <a:t>The earliest violators (2002-2005) include Greece and Portugal –</a:t>
            </a:r>
          </a:p>
          <a:p>
            <a:pPr lvl="1"/>
            <a:r>
              <a:rPr lang="en-US" dirty="0"/>
              <a:t>But also France and Germany</a:t>
            </a:r>
          </a:p>
          <a:p>
            <a:pPr lvl="1"/>
            <a:r>
              <a:rPr lang="en-US" dirty="0"/>
              <a:t>Large EU members don’t </a:t>
            </a:r>
            <a:r>
              <a:rPr lang="en-US" dirty="0" smtClean="0"/>
              <a:t>face Excessive </a:t>
            </a:r>
            <a:r>
              <a:rPr lang="en-US" dirty="0"/>
              <a:t>Deficit Procedures </a:t>
            </a:r>
            <a:endParaRPr lang="en-US" dirty="0" smtClean="0"/>
          </a:p>
          <a:p>
            <a:pPr marL="342900" lvl="1"/>
            <a:r>
              <a:rPr lang="en-US" sz="2400" dirty="0" smtClean="0"/>
              <a:t>But </a:t>
            </a:r>
            <a:r>
              <a:rPr lang="en-US" sz="2400" dirty="0"/>
              <a:t>investors don’t seem bothered by violations</a:t>
            </a:r>
            <a:r>
              <a:rPr lang="en-US" sz="2400" dirty="0" smtClean="0"/>
              <a:t>.</a:t>
            </a:r>
          </a:p>
          <a:p>
            <a:pPr lvl="1"/>
            <a:r>
              <a:rPr lang="en-US" dirty="0" smtClean="0"/>
              <a:t>Why? Assumption that bailouts would occur?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33400" y="60198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Timeline of the </a:t>
            </a:r>
            <a:r>
              <a:rPr lang="en-US" dirty="0" smtClean="0"/>
              <a:t>crisis: </a:t>
            </a:r>
            <a:r>
              <a:rPr lang="en-US" dirty="0">
                <a:hlinkClick r:id="rId3"/>
              </a:rPr>
              <a:t>http://www.bbc.co.uk/news/business-13856580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318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914400"/>
            <a:ext cx="7024744" cy="838200"/>
          </a:xfrm>
        </p:spPr>
        <p:txBody>
          <a:bodyPr/>
          <a:lstStyle/>
          <a:p>
            <a:r>
              <a:rPr lang="en-US" dirty="0" smtClean="0"/>
              <a:t>Crisis and Austerity (I)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905000"/>
            <a:ext cx="6777317" cy="4191000"/>
          </a:xfrm>
        </p:spPr>
        <p:txBody>
          <a:bodyPr>
            <a:normAutofit/>
          </a:bodyPr>
          <a:lstStyle/>
          <a:p>
            <a:r>
              <a:rPr lang="en-US" dirty="0" smtClean="0"/>
              <a:t>Collapse of real estate markets in Ireland and Spain.</a:t>
            </a:r>
          </a:p>
          <a:p>
            <a:pPr lvl="1"/>
            <a:r>
              <a:rPr lang="en-US" dirty="0" smtClean="0"/>
              <a:t>Weakly regulated banks are bailed out.</a:t>
            </a:r>
          </a:p>
          <a:p>
            <a:r>
              <a:rPr lang="en-US" dirty="0" smtClean="0"/>
              <a:t>Southern European economies have difficulty competing on world markets</a:t>
            </a:r>
          </a:p>
          <a:p>
            <a:pPr lvl="1"/>
            <a:r>
              <a:rPr lang="en-US" dirty="0" smtClean="0"/>
              <a:t>But can’t devalue their currency.</a:t>
            </a:r>
          </a:p>
          <a:p>
            <a:pPr lvl="1"/>
            <a:r>
              <a:rPr lang="en-US" dirty="0" smtClean="0"/>
              <a:t>And the ECB won’t lower interest rates, as not all </a:t>
            </a:r>
            <a:r>
              <a:rPr lang="en-US" dirty="0" err="1" smtClean="0"/>
              <a:t>eurozone</a:t>
            </a:r>
            <a:r>
              <a:rPr lang="en-US" dirty="0" smtClean="0"/>
              <a:t> countries face slowdowns.</a:t>
            </a:r>
          </a:p>
          <a:p>
            <a:r>
              <a:rPr lang="en-US" dirty="0" smtClean="0"/>
              <a:t>Budget deficits widen as </a:t>
            </a:r>
            <a:r>
              <a:rPr lang="en-US" dirty="0" err="1" smtClean="0"/>
              <a:t>eurozone</a:t>
            </a:r>
            <a:r>
              <a:rPr lang="en-US" dirty="0" smtClean="0"/>
              <a:t> economies face rising unemployment.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343</TotalTime>
  <Words>912</Words>
  <Application>Microsoft Office PowerPoint</Application>
  <PresentationFormat>On-screen Show (4:3)</PresentationFormat>
  <Paragraphs>143</Paragraphs>
  <Slides>26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Austin</vt:lpstr>
      <vt:lpstr>The European Union and the Euro Crisis</vt:lpstr>
      <vt:lpstr>Cyprus, March 2013</vt:lpstr>
      <vt:lpstr>Outline</vt:lpstr>
      <vt:lpstr>The making of EMU</vt:lpstr>
      <vt:lpstr>The making of EMU</vt:lpstr>
      <vt:lpstr>The first decade: market enthusiasm</vt:lpstr>
      <vt:lpstr>The Euro</vt:lpstr>
      <vt:lpstr>The first decade: market enthusiasm</vt:lpstr>
      <vt:lpstr>Crisis and Austerity (I)</vt:lpstr>
      <vt:lpstr>PowerPoint Presentation</vt:lpstr>
      <vt:lpstr>Crisis and Austerity (II)</vt:lpstr>
      <vt:lpstr>PowerPoint Presentation</vt:lpstr>
      <vt:lpstr>Crisis and Austerity (III)</vt:lpstr>
      <vt:lpstr>PowerPoint Presentation</vt:lpstr>
      <vt:lpstr>Why Bailouts?</vt:lpstr>
      <vt:lpstr>PowerPoint Presentation</vt:lpstr>
      <vt:lpstr>Caveats </vt:lpstr>
      <vt:lpstr>Additional Slides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University of North Carolina at Chapel Hill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Layna</dc:creator>
  <cp:lastModifiedBy>Erica Edwards</cp:lastModifiedBy>
  <cp:revision>26</cp:revision>
  <dcterms:created xsi:type="dcterms:W3CDTF">2013-03-16T01:17:56Z</dcterms:created>
  <dcterms:modified xsi:type="dcterms:W3CDTF">2013-08-05T14:35:39Z</dcterms:modified>
</cp:coreProperties>
</file>