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 id="2147483700" r:id="rId4"/>
    <p:sldMasterId id="2147483714" r:id="rId5"/>
    <p:sldMasterId id="2147483716" r:id="rId6"/>
  </p:sldMasterIdLst>
  <p:notesMasterIdLst>
    <p:notesMasterId r:id="rId41"/>
  </p:notesMasterIdLst>
  <p:handoutMasterIdLst>
    <p:handoutMasterId r:id="rId42"/>
  </p:handoutMasterIdLst>
  <p:sldIdLst>
    <p:sldId id="264" r:id="rId7"/>
    <p:sldId id="323" r:id="rId8"/>
    <p:sldId id="293" r:id="rId9"/>
    <p:sldId id="321" r:id="rId10"/>
    <p:sldId id="294" r:id="rId11"/>
    <p:sldId id="296" r:id="rId12"/>
    <p:sldId id="324" r:id="rId13"/>
    <p:sldId id="298" r:id="rId14"/>
    <p:sldId id="322" r:id="rId15"/>
    <p:sldId id="299" r:id="rId16"/>
    <p:sldId id="300" r:id="rId17"/>
    <p:sldId id="301" r:id="rId18"/>
    <p:sldId id="302" r:id="rId19"/>
    <p:sldId id="303" r:id="rId20"/>
    <p:sldId id="307" r:id="rId21"/>
    <p:sldId id="308" r:id="rId22"/>
    <p:sldId id="285" r:id="rId23"/>
    <p:sldId id="286" r:id="rId24"/>
    <p:sldId id="305" r:id="rId25"/>
    <p:sldId id="306" r:id="rId26"/>
    <p:sldId id="310" r:id="rId27"/>
    <p:sldId id="311" r:id="rId28"/>
    <p:sldId id="304" r:id="rId29"/>
    <p:sldId id="276" r:id="rId30"/>
    <p:sldId id="277" r:id="rId31"/>
    <p:sldId id="279" r:id="rId32"/>
    <p:sldId id="315" r:id="rId33"/>
    <p:sldId id="316" r:id="rId34"/>
    <p:sldId id="320" r:id="rId35"/>
    <p:sldId id="318" r:id="rId36"/>
    <p:sldId id="319" r:id="rId37"/>
    <p:sldId id="317" r:id="rId38"/>
    <p:sldId id="289" r:id="rId39"/>
    <p:sldId id="314" r:id="rId40"/>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433" autoAdjust="0"/>
  </p:normalViewPr>
  <p:slideViewPr>
    <p:cSldViewPr>
      <p:cViewPr varScale="1">
        <p:scale>
          <a:sx n="41" d="100"/>
          <a:sy n="41" d="100"/>
        </p:scale>
        <p:origin x="-20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in Microsoft PowerPoint]Sheet1'!$A$2</c:f>
              <c:strCache>
                <c:ptCount val="1"/>
                <c:pt idx="0">
                  <c:v>USA</c:v>
                </c:pt>
              </c:strCache>
            </c:strRef>
          </c:tx>
          <c:spPr>
            <a:solidFill>
              <a:srgbClr val="442FDD"/>
            </a:solidFill>
          </c:spPr>
          <c:invertIfNegative val="0"/>
          <c:cat>
            <c:strRef>
              <c:f>'[Chart in Microsoft PowerPoint]Sheet1'!$B$1:$D$1</c:f>
              <c:strCache>
                <c:ptCount val="3"/>
                <c:pt idx="0">
                  <c:v>1999-2000</c:v>
                </c:pt>
                <c:pt idx="1">
                  <c:v>2003-2004</c:v>
                </c:pt>
                <c:pt idx="2">
                  <c:v>2011</c:v>
                </c:pt>
              </c:strCache>
            </c:strRef>
          </c:cat>
          <c:val>
            <c:numRef>
              <c:f>'[Chart in Microsoft PowerPoint]Sheet1'!$B$2:$D$2</c:f>
              <c:numCache>
                <c:formatCode>General</c:formatCode>
                <c:ptCount val="3"/>
                <c:pt idx="0">
                  <c:v>281</c:v>
                </c:pt>
                <c:pt idx="1">
                  <c:v>348.5</c:v>
                </c:pt>
                <c:pt idx="2">
                  <c:v>739.3</c:v>
                </c:pt>
              </c:numCache>
            </c:numRef>
          </c:val>
        </c:ser>
        <c:ser>
          <c:idx val="1"/>
          <c:order val="1"/>
          <c:tx>
            <c:strRef>
              <c:f>'[Chart in Microsoft PowerPoint]Sheet1'!$A$3</c:f>
              <c:strCache>
                <c:ptCount val="1"/>
                <c:pt idx="0">
                  <c:v>Japan</c:v>
                </c:pt>
              </c:strCache>
            </c:strRef>
          </c:tx>
          <c:spPr>
            <a:solidFill>
              <a:schemeClr val="accent2">
                <a:lumMod val="60000"/>
                <a:lumOff val="40000"/>
              </a:schemeClr>
            </a:solidFill>
          </c:spPr>
          <c:invertIfNegative val="0"/>
          <c:cat>
            <c:strRef>
              <c:f>'[Chart in Microsoft PowerPoint]Sheet1'!$B$1:$D$1</c:f>
              <c:strCache>
                <c:ptCount val="3"/>
                <c:pt idx="0">
                  <c:v>1999-2000</c:v>
                </c:pt>
                <c:pt idx="1">
                  <c:v>2003-2004</c:v>
                </c:pt>
                <c:pt idx="2">
                  <c:v>2011</c:v>
                </c:pt>
              </c:strCache>
            </c:strRef>
          </c:cat>
          <c:val>
            <c:numRef>
              <c:f>'[Chart in Microsoft PowerPoint]Sheet1'!$B$3:$D$3</c:f>
              <c:numCache>
                <c:formatCode>General</c:formatCode>
                <c:ptCount val="3"/>
                <c:pt idx="0">
                  <c:v>43.2</c:v>
                </c:pt>
                <c:pt idx="1">
                  <c:v>39.5</c:v>
                </c:pt>
                <c:pt idx="2">
                  <c:v>58.4</c:v>
                </c:pt>
              </c:numCache>
            </c:numRef>
          </c:val>
        </c:ser>
        <c:ser>
          <c:idx val="2"/>
          <c:order val="2"/>
          <c:tx>
            <c:strRef>
              <c:f>'[Chart in Microsoft PowerPoint]Sheet1'!$A$4</c:f>
              <c:strCache>
                <c:ptCount val="1"/>
                <c:pt idx="0">
                  <c:v>EU-25</c:v>
                </c:pt>
              </c:strCache>
            </c:strRef>
          </c:tx>
          <c:spPr>
            <a:solidFill>
              <a:srgbClr val="DEF9FE"/>
            </a:solidFill>
          </c:spPr>
          <c:invertIfNegative val="0"/>
          <c:cat>
            <c:strRef>
              <c:f>'[Chart in Microsoft PowerPoint]Sheet1'!$B$1:$D$1</c:f>
              <c:strCache>
                <c:ptCount val="3"/>
                <c:pt idx="0">
                  <c:v>1999-2000</c:v>
                </c:pt>
                <c:pt idx="1">
                  <c:v>2003-2004</c:v>
                </c:pt>
                <c:pt idx="2">
                  <c:v>2011</c:v>
                </c:pt>
              </c:strCache>
            </c:strRef>
          </c:cat>
          <c:val>
            <c:numRef>
              <c:f>'[Chart in Microsoft PowerPoint]Sheet1'!$B$4:$D$4</c:f>
              <c:numCache>
                <c:formatCode>General</c:formatCode>
                <c:ptCount val="3"/>
                <c:pt idx="0">
                  <c:v>184.77</c:v>
                </c:pt>
                <c:pt idx="1">
                  <c:v>184.02</c:v>
                </c:pt>
                <c:pt idx="2">
                  <c:v>210</c:v>
                </c:pt>
              </c:numCache>
            </c:numRef>
          </c:val>
        </c:ser>
        <c:ser>
          <c:idx val="3"/>
          <c:order val="3"/>
          <c:tx>
            <c:strRef>
              <c:f>'[Chart in Microsoft PowerPoint]Sheet1'!$A$5</c:f>
              <c:strCache>
                <c:ptCount val="1"/>
                <c:pt idx="0">
                  <c:v>China</c:v>
                </c:pt>
              </c:strCache>
            </c:strRef>
          </c:tx>
          <c:spPr>
            <a:solidFill>
              <a:srgbClr val="00B050"/>
            </a:solidFill>
          </c:spPr>
          <c:invertIfNegative val="0"/>
          <c:cat>
            <c:strRef>
              <c:f>'[Chart in Microsoft PowerPoint]Sheet1'!$B$1:$D$1</c:f>
              <c:strCache>
                <c:ptCount val="3"/>
                <c:pt idx="0">
                  <c:v>1999-2000</c:v>
                </c:pt>
                <c:pt idx="1">
                  <c:v>2003-2004</c:v>
                </c:pt>
                <c:pt idx="2">
                  <c:v>2011</c:v>
                </c:pt>
              </c:strCache>
            </c:strRef>
          </c:cat>
          <c:val>
            <c:numRef>
              <c:f>'[Chart in Microsoft PowerPoint]Sheet1'!$B$5:$D$5</c:f>
              <c:numCache>
                <c:formatCode>General</c:formatCode>
                <c:ptCount val="3"/>
                <c:pt idx="0">
                  <c:v>88.9</c:v>
                </c:pt>
                <c:pt idx="1">
                  <c:v>51</c:v>
                </c:pt>
                <c:pt idx="2">
                  <c:v>89.8</c:v>
                </c:pt>
              </c:numCache>
            </c:numRef>
          </c:val>
        </c:ser>
        <c:ser>
          <c:idx val="4"/>
          <c:order val="4"/>
          <c:tx>
            <c:strRef>
              <c:f>'[Chart in Microsoft PowerPoint]Sheet1'!$A$6</c:f>
              <c:strCache>
                <c:ptCount val="1"/>
                <c:pt idx="0">
                  <c:v>Russia</c:v>
                </c:pt>
              </c:strCache>
            </c:strRef>
          </c:tx>
          <c:spPr>
            <a:solidFill>
              <a:srgbClr val="FF0000"/>
            </a:solidFill>
          </c:spPr>
          <c:invertIfNegative val="0"/>
          <c:cat>
            <c:strRef>
              <c:f>'[Chart in Microsoft PowerPoint]Sheet1'!$B$1:$D$1</c:f>
              <c:strCache>
                <c:ptCount val="3"/>
                <c:pt idx="0">
                  <c:v>1999-2000</c:v>
                </c:pt>
                <c:pt idx="1">
                  <c:v>2003-2004</c:v>
                </c:pt>
                <c:pt idx="2">
                  <c:v>2011</c:v>
                </c:pt>
              </c:strCache>
            </c:strRef>
          </c:cat>
          <c:val>
            <c:numRef>
              <c:f>'[Chart in Microsoft PowerPoint]Sheet1'!$B$6:$D$6</c:f>
              <c:numCache>
                <c:formatCode>General</c:formatCode>
                <c:ptCount val="3"/>
                <c:pt idx="0">
                  <c:v>35</c:v>
                </c:pt>
                <c:pt idx="1">
                  <c:v>50.8</c:v>
                </c:pt>
                <c:pt idx="2">
                  <c:v>52.7</c:v>
                </c:pt>
              </c:numCache>
            </c:numRef>
          </c:val>
        </c:ser>
        <c:dLbls>
          <c:showLegendKey val="0"/>
          <c:showVal val="0"/>
          <c:showCatName val="0"/>
          <c:showSerName val="0"/>
          <c:showPercent val="0"/>
          <c:showBubbleSize val="0"/>
        </c:dLbls>
        <c:gapWidth val="150"/>
        <c:shape val="box"/>
        <c:axId val="34789248"/>
        <c:axId val="34790784"/>
        <c:axId val="0"/>
      </c:bar3DChart>
      <c:catAx>
        <c:axId val="34789248"/>
        <c:scaling>
          <c:orientation val="minMax"/>
        </c:scaling>
        <c:delete val="0"/>
        <c:axPos val="b"/>
        <c:majorTickMark val="out"/>
        <c:minorTickMark val="none"/>
        <c:tickLblPos val="nextTo"/>
        <c:txPr>
          <a:bodyPr/>
          <a:lstStyle/>
          <a:p>
            <a:pPr>
              <a:defRPr sz="1800" b="1"/>
            </a:pPr>
            <a:endParaRPr lang="en-US"/>
          </a:p>
        </c:txPr>
        <c:crossAx val="34790784"/>
        <c:crosses val="autoZero"/>
        <c:auto val="1"/>
        <c:lblAlgn val="ctr"/>
        <c:lblOffset val="100"/>
        <c:noMultiLvlLbl val="0"/>
      </c:catAx>
      <c:valAx>
        <c:axId val="3479078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4789248"/>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in Microsoft PowerPoint]Sheet1'!$A$2</c:f>
              <c:strCache>
                <c:ptCount val="1"/>
                <c:pt idx="0">
                  <c:v>United States</c:v>
                </c:pt>
              </c:strCache>
            </c:strRef>
          </c:tx>
          <c:spPr>
            <a:solidFill>
              <a:srgbClr val="0000FF"/>
            </a:solidFill>
          </c:spPr>
          <c:invertIfNegative val="0"/>
          <c:cat>
            <c:strRef>
              <c:f>'[Chart in Microsoft PowerPoint]Sheet1'!$B$1:$D$1</c:f>
              <c:strCache>
                <c:ptCount val="3"/>
                <c:pt idx="0">
                  <c:v>1989-1990</c:v>
                </c:pt>
                <c:pt idx="1">
                  <c:v>1999-2000</c:v>
                </c:pt>
                <c:pt idx="2">
                  <c:v>2009-2010</c:v>
                </c:pt>
              </c:strCache>
            </c:strRef>
          </c:cat>
          <c:val>
            <c:numRef>
              <c:f>'[Chart in Microsoft PowerPoint]Sheet1'!$B$2:$D$2</c:f>
              <c:numCache>
                <c:formatCode>General</c:formatCode>
                <c:ptCount val="3"/>
                <c:pt idx="0">
                  <c:v>14.7</c:v>
                </c:pt>
                <c:pt idx="1">
                  <c:v>11.9</c:v>
                </c:pt>
                <c:pt idx="2">
                  <c:v>29.4</c:v>
                </c:pt>
              </c:numCache>
            </c:numRef>
          </c:val>
        </c:ser>
        <c:ser>
          <c:idx val="1"/>
          <c:order val="1"/>
          <c:tx>
            <c:strRef>
              <c:f>'[Chart in Microsoft PowerPoint]Sheet1'!$A$3</c:f>
              <c:strCache>
                <c:ptCount val="1"/>
                <c:pt idx="0">
                  <c:v>Japan</c:v>
                </c:pt>
              </c:strCache>
            </c:strRef>
          </c:tx>
          <c:spPr>
            <a:solidFill>
              <a:srgbClr val="FFFF00"/>
            </a:solidFill>
          </c:spPr>
          <c:invertIfNegative val="0"/>
          <c:cat>
            <c:strRef>
              <c:f>'[Chart in Microsoft PowerPoint]Sheet1'!$B$1:$D$1</c:f>
              <c:strCache>
                <c:ptCount val="3"/>
                <c:pt idx="0">
                  <c:v>1989-1990</c:v>
                </c:pt>
                <c:pt idx="1">
                  <c:v>1999-2000</c:v>
                </c:pt>
                <c:pt idx="2">
                  <c:v>2009-2010</c:v>
                </c:pt>
              </c:strCache>
            </c:strRef>
          </c:cat>
          <c:val>
            <c:numRef>
              <c:f>'[Chart in Microsoft PowerPoint]Sheet1'!$B$3:$D$3</c:f>
              <c:numCache>
                <c:formatCode>General</c:formatCode>
                <c:ptCount val="3"/>
                <c:pt idx="0" formatCode="#,##0">
                  <c:v>12.6</c:v>
                </c:pt>
                <c:pt idx="1">
                  <c:v>13.6</c:v>
                </c:pt>
                <c:pt idx="2">
                  <c:v>10</c:v>
                </c:pt>
              </c:numCache>
            </c:numRef>
          </c:val>
        </c:ser>
        <c:ser>
          <c:idx val="2"/>
          <c:order val="2"/>
          <c:tx>
            <c:strRef>
              <c:f>'[Chart in Microsoft PowerPoint]Sheet1'!$A$4</c:f>
              <c:strCache>
                <c:ptCount val="1"/>
                <c:pt idx="0">
                  <c:v>European Union</c:v>
                </c:pt>
              </c:strCache>
            </c:strRef>
          </c:tx>
          <c:spPr>
            <a:solidFill>
              <a:srgbClr val="ABE9FF"/>
            </a:solidFill>
          </c:spPr>
          <c:invertIfNegative val="0"/>
          <c:cat>
            <c:strRef>
              <c:f>'[Chart in Microsoft PowerPoint]Sheet1'!$B$1:$D$1</c:f>
              <c:strCache>
                <c:ptCount val="3"/>
                <c:pt idx="0">
                  <c:v>1989-1990</c:v>
                </c:pt>
                <c:pt idx="1">
                  <c:v>1999-2000</c:v>
                </c:pt>
                <c:pt idx="2">
                  <c:v>2009-2010</c:v>
                </c:pt>
              </c:strCache>
            </c:strRef>
          </c:cat>
          <c:val>
            <c:numRef>
              <c:f>'[Chart in Microsoft PowerPoint]Sheet1'!$B$4:$D$4</c:f>
              <c:numCache>
                <c:formatCode>General</c:formatCode>
                <c:ptCount val="3"/>
                <c:pt idx="0">
                  <c:v>44.2</c:v>
                </c:pt>
                <c:pt idx="1">
                  <c:v>41.6</c:v>
                </c:pt>
                <c:pt idx="2">
                  <c:v>69.2</c:v>
                </c:pt>
              </c:numCache>
            </c:numRef>
          </c:val>
        </c:ser>
        <c:dLbls>
          <c:showLegendKey val="0"/>
          <c:showVal val="0"/>
          <c:showCatName val="0"/>
          <c:showSerName val="0"/>
          <c:showPercent val="0"/>
          <c:showBubbleSize val="0"/>
        </c:dLbls>
        <c:gapWidth val="150"/>
        <c:shape val="box"/>
        <c:axId val="34852864"/>
        <c:axId val="34854400"/>
        <c:axId val="0"/>
      </c:bar3DChart>
      <c:catAx>
        <c:axId val="34852864"/>
        <c:scaling>
          <c:orientation val="minMax"/>
        </c:scaling>
        <c:delete val="0"/>
        <c:axPos val="b"/>
        <c:majorTickMark val="out"/>
        <c:minorTickMark val="none"/>
        <c:tickLblPos val="nextTo"/>
        <c:txPr>
          <a:bodyPr/>
          <a:lstStyle/>
          <a:p>
            <a:pPr>
              <a:defRPr sz="1600" b="1"/>
            </a:pPr>
            <a:endParaRPr lang="en-US"/>
          </a:p>
        </c:txPr>
        <c:crossAx val="34854400"/>
        <c:crosses val="autoZero"/>
        <c:auto val="1"/>
        <c:lblAlgn val="ctr"/>
        <c:lblOffset val="100"/>
        <c:noMultiLvlLbl val="0"/>
      </c:catAx>
      <c:valAx>
        <c:axId val="3485440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34852864"/>
        <c:crosses val="autoZero"/>
        <c:crossBetween val="between"/>
      </c:valAx>
    </c:plotArea>
    <c:legend>
      <c:legendPos val="r"/>
      <c:overlay val="0"/>
      <c:txPr>
        <a:bodyPr/>
        <a:lstStyle/>
        <a:p>
          <a:pPr>
            <a:defRPr sz="2000" b="1"/>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0.82857</cdr:x>
      <cdr:y>0.73529</cdr:y>
    </cdr:from>
    <cdr:to>
      <cdr:x>1</cdr:x>
      <cdr:y>0.97059</cdr:y>
    </cdr:to>
    <cdr:sp macro="" textlink="">
      <cdr:nvSpPr>
        <cdr:cNvPr id="2" name="TextBox 1"/>
        <cdr:cNvSpPr txBox="1"/>
      </cdr:nvSpPr>
      <cdr:spPr>
        <a:xfrm xmlns:a="http://schemas.openxmlformats.org/drawingml/2006/main">
          <a:off x="6629400" y="3810000"/>
          <a:ext cx="1371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1"/>
              </a:solidFill>
            </a:rPr>
            <a:t>EU of which:</a:t>
          </a:r>
          <a:br>
            <a:rPr lang="en-US" sz="1200" b="1" dirty="0" smtClean="0">
              <a:solidFill>
                <a:schemeClr val="tx1"/>
              </a:solidFill>
            </a:rPr>
          </a:br>
          <a:r>
            <a:rPr lang="en-US" sz="1200" b="1" dirty="0" smtClean="0">
              <a:solidFill>
                <a:schemeClr val="tx1"/>
              </a:solidFill>
            </a:rPr>
            <a:t>UK=62.7</a:t>
          </a:r>
        </a:p>
        <a:p xmlns:a="http://schemas.openxmlformats.org/drawingml/2006/main">
          <a:r>
            <a:rPr lang="en-US" sz="1200" b="1" dirty="0" smtClean="0">
              <a:solidFill>
                <a:schemeClr val="tx1"/>
              </a:solidFill>
            </a:rPr>
            <a:t>France = 58.8</a:t>
          </a:r>
        </a:p>
        <a:p xmlns:a="http://schemas.openxmlformats.org/drawingml/2006/main">
          <a:r>
            <a:rPr lang="en-US" sz="1200" b="1" dirty="0" smtClean="0">
              <a:solidFill>
                <a:schemeClr val="tx1"/>
              </a:solidFill>
            </a:rPr>
            <a:t>Germany=44.2 </a:t>
          </a:r>
          <a:endParaRPr lang="en-US" sz="12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0.72816</cdr:x>
      <cdr:y>0.72581</cdr:y>
    </cdr:from>
    <cdr:to>
      <cdr:x>0.97087</cdr:x>
      <cdr:y>0.97647</cdr:y>
    </cdr:to>
    <cdr:sp macro="" textlink="">
      <cdr:nvSpPr>
        <cdr:cNvPr id="2" name="TextBox 1"/>
        <cdr:cNvSpPr txBox="1"/>
      </cdr:nvSpPr>
      <cdr:spPr>
        <a:xfrm xmlns:a="http://schemas.openxmlformats.org/drawingml/2006/main">
          <a:off x="5825971" y="3760838"/>
          <a:ext cx="1941990" cy="1298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EU figures do not include aid by EU institutions. In 2010,: additional 12.7 billion</a:t>
          </a:r>
          <a:endParaRPr 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8211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8675" name="Rectangle 3"/>
          <p:cNvSpPr>
            <a:spLocks noGrp="1" noChangeArrowheads="1"/>
          </p:cNvSpPr>
          <p:nvPr>
            <p:ph type="dt" sz="quarter" idx="1"/>
          </p:nvPr>
        </p:nvSpPr>
        <p:spPr bwMode="auto">
          <a:xfrm>
            <a:off x="3898102" y="0"/>
            <a:ext cx="298211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8676" name="Rectangle 4"/>
          <p:cNvSpPr>
            <a:spLocks noGrp="1" noChangeArrowheads="1"/>
          </p:cNvSpPr>
          <p:nvPr>
            <p:ph type="ftr" sz="quarter" idx="2"/>
          </p:nvPr>
        </p:nvSpPr>
        <p:spPr bwMode="auto">
          <a:xfrm>
            <a:off x="0" y="8829675"/>
            <a:ext cx="298211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8677" name="Rectangle 5"/>
          <p:cNvSpPr>
            <a:spLocks noGrp="1" noChangeArrowheads="1"/>
          </p:cNvSpPr>
          <p:nvPr>
            <p:ph type="sldNum" sz="quarter" idx="3"/>
          </p:nvPr>
        </p:nvSpPr>
        <p:spPr bwMode="auto">
          <a:xfrm>
            <a:off x="3898102" y="8829675"/>
            <a:ext cx="298211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4807757-3965-4633-BCF2-57F2B9FC53A6}" type="slidenum">
              <a:rPr lang="en-US"/>
              <a:pPr/>
              <a:t>‹#›</a:t>
            </a:fld>
            <a:endParaRPr lang="en-US"/>
          </a:p>
        </p:txBody>
      </p:sp>
    </p:spTree>
    <p:extLst>
      <p:ext uri="{BB962C8B-B14F-4D97-AF65-F5344CB8AC3E}">
        <p14:creationId xmlns:p14="http://schemas.microsoft.com/office/powerpoint/2010/main" val="272251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5138"/>
          </a:xfrm>
          <a:prstGeom prst="rect">
            <a:avLst/>
          </a:prstGeom>
        </p:spPr>
        <p:txBody>
          <a:bodyPr vert="horz" lIns="91440" tIns="45720" rIns="91440" bIns="45720" rtlCol="0"/>
          <a:lstStyle>
            <a:lvl1pPr algn="r">
              <a:defRPr sz="1200"/>
            </a:lvl1pPr>
          </a:lstStyle>
          <a:p>
            <a:fld id="{59010589-0813-458E-BC37-B207AA086244}" type="datetimeFigureOut">
              <a:rPr lang="en-US" smtClean="0"/>
              <a:pPr/>
              <a:t>8/6/2013</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6426"/>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1440" tIns="45720" rIns="91440" bIns="45720" rtlCol="0" anchor="b"/>
          <a:lstStyle>
            <a:lvl1pPr algn="r">
              <a:defRPr sz="1200"/>
            </a:lvl1pPr>
          </a:lstStyle>
          <a:p>
            <a:fld id="{3735A43B-388B-422D-9865-2A185E4C7BA6}" type="slidenum">
              <a:rPr lang="en-US" smtClean="0"/>
              <a:pPr/>
              <a:t>‹#›</a:t>
            </a:fld>
            <a:endParaRPr lang="en-US"/>
          </a:p>
        </p:txBody>
      </p:sp>
    </p:spTree>
    <p:extLst>
      <p:ext uri="{BB962C8B-B14F-4D97-AF65-F5344CB8AC3E}">
        <p14:creationId xmlns:p14="http://schemas.microsoft.com/office/powerpoint/2010/main" val="187362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ews.bbc.co.uk/hi/english/world/newsid_1095000/1095343.s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Antisemitism" TargetMode="External"/><Relationship Id="rId7" Type="http://schemas.openxmlformats.org/officeDocument/2006/relationships/hyperlink" Target="http://en.wikipedia.org/wiki/Newark,_New_Jerse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America_First_Committee" TargetMode="External"/><Relationship Id="rId5" Type="http://schemas.openxmlformats.org/officeDocument/2006/relationships/hyperlink" Target="http://en.wikipedia.org/wiki/Isolationism" TargetMode="External"/><Relationship Id="rId4" Type="http://schemas.openxmlformats.org/officeDocument/2006/relationships/hyperlink" Target="http://en.wikipedia.org/wiki/Jewish-America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Treaty_of_Nice" TargetMode="External"/><Relationship Id="rId3" Type="http://schemas.openxmlformats.org/officeDocument/2006/relationships/hyperlink" Target="http://en.wikipedia.org/wiki/European_Council" TargetMode="External"/><Relationship Id="rId7" Type="http://schemas.openxmlformats.org/officeDocument/2006/relationships/hyperlink" Target="http://en.wikipedia.org/wiki/200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Wolfgang_Sch%C3%BCssel" TargetMode="External"/><Relationship Id="rId5" Type="http://schemas.openxmlformats.org/officeDocument/2006/relationships/hyperlink" Target="http://en.wikipedia.org/wiki/Austria" TargetMode="External"/><Relationship Id="rId4" Type="http://schemas.openxmlformats.org/officeDocument/2006/relationships/hyperlink" Target="http://en.wikipedia.org/wiki/Copenhagen"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Directive_(European_Union)"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en.wikipedia.org/wiki/European_Council" TargetMode="External"/><Relationship Id="rId4" Type="http://schemas.openxmlformats.org/officeDocument/2006/relationships/hyperlink" Target="http://en.wikipedia.org/wiki/European_Commi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1</a:t>
            </a:fld>
            <a:endParaRPr lang="en-US"/>
          </a:p>
        </p:txBody>
      </p:sp>
    </p:spTree>
    <p:extLst>
      <p:ext uri="{BB962C8B-B14F-4D97-AF65-F5344CB8AC3E}">
        <p14:creationId xmlns:p14="http://schemas.microsoft.com/office/powerpoint/2010/main" val="312308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10</a:t>
            </a:fld>
            <a:endParaRPr lang="en-US"/>
          </a:p>
        </p:txBody>
      </p:sp>
    </p:spTree>
    <p:extLst>
      <p:ext uri="{BB962C8B-B14F-4D97-AF65-F5344CB8AC3E}">
        <p14:creationId xmlns:p14="http://schemas.microsoft.com/office/powerpoint/2010/main" val="109233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39CBDB-14D8-4B4F-B397-BC29E90C110D}" type="slidenum">
              <a:rPr lang="en-US" smtClean="0">
                <a:latin typeface="Arial" charset="0"/>
              </a:rPr>
              <a:pPr/>
              <a:t>11</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Senior protector US and the protected European countries. </a:t>
            </a:r>
          </a:p>
          <a:p>
            <a:pPr eaLnBrk="1" hangingPunct="1"/>
            <a:endParaRPr lang="en-US" dirty="0" smtClean="0"/>
          </a:p>
          <a:p>
            <a:pPr eaLnBrk="1" hangingPunct="1"/>
            <a:r>
              <a:rPr lang="en-US" dirty="0" smtClean="0"/>
              <a:t>Then this shock.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71AC737-9675-4F03-BD50-7712762C27E2}" type="slidenum">
              <a:rPr lang="en-US" smtClean="0">
                <a:latin typeface="Arial" charset="0"/>
              </a:rPr>
              <a:pPr/>
              <a:t>12</a:t>
            </a:fld>
            <a:endParaRPr 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While only the beginning, the road to the 60 ratifications (now around 90) has been full of controversy. In Rome, July 1998, the ICC was given the go-ahead with a vote of 120 to 7. The seven who voted against were USA, China, Iraq, Israel, Libya, Qatar and Yemen. Almost all of USA's allies voted for the ICC, while the Unites States was surprisingly very vocally against it and left standing with a list of countries that included those that the U.S. itself has termed as "rogue". Various human rights and social justice groups have long criticized the U.S. who continue to oppose the International Criminal Court, even as they dropped out in May 2002.</a:t>
            </a:r>
          </a:p>
          <a:p>
            <a:pPr eaLnBrk="1" hangingPunct="1"/>
            <a:r>
              <a:rPr lang="en-US" dirty="0" smtClean="0"/>
              <a:t>The Obama administration has established a working relationship with</a:t>
            </a:r>
            <a:r>
              <a:rPr lang="en-US" baseline="0" dirty="0" smtClean="0"/>
              <a:t> the court but has not signed.</a:t>
            </a:r>
            <a:endParaRPr lang="en-US" dirty="0" smtClean="0"/>
          </a:p>
          <a:p>
            <a:pPr eaLnBrk="1" hangingPunct="1"/>
            <a:endParaRPr lang="en-US" dirty="0" smtClean="0"/>
          </a:p>
          <a:p>
            <a:pPr eaLnBrk="1" hangingPunct="1"/>
            <a:r>
              <a:rPr lang="en-US" dirty="0" smtClean="0"/>
              <a:t>With the looming deadline to sign the International Criminal Court at the end of December 2000, the United States </a:t>
            </a:r>
            <a:r>
              <a:rPr lang="en-US" dirty="0" smtClean="0">
                <a:hlinkClick r:id="rId3" tooltip="External Link: 'US signs up for war crimes court', BBC, January 1, 2001"/>
              </a:rPr>
              <a:t>signed</a:t>
            </a:r>
            <a:r>
              <a:rPr lang="en-US" dirty="0" smtClean="0"/>
              <a:t>, as did some other nations, so that it would allow them to be involved in future negotiations about this treaty. </a:t>
            </a:r>
          </a:p>
          <a:p>
            <a:pPr eaLnBrk="1" hangingPunct="1"/>
            <a:endParaRPr lang="en-US" dirty="0" smtClean="0"/>
          </a:p>
          <a:p>
            <a:pPr eaLnBrk="1" hangingPunct="1"/>
            <a:r>
              <a:rPr lang="en-US" b="0" dirty="0" smtClean="0"/>
              <a:t>US,</a:t>
            </a:r>
            <a:r>
              <a:rPr lang="en-US" b="0" baseline="0" dirty="0" smtClean="0"/>
              <a:t> together with Russia and China and some 32 other countries, have not signed the treaty. Neither South Korea nor North Korea have signed. </a:t>
            </a:r>
            <a:r>
              <a:rPr lang="en-US" b="0" dirty="0" smtClean="0"/>
              <a:t>Smart mines don't impress human rights groups, which say the world would be better served if the United States joined the 150 nations that have signed the 1997 Ottawa treaty banning mines altogether.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13</a:t>
            </a:fld>
            <a:endParaRPr lang="en-US"/>
          </a:p>
        </p:txBody>
      </p:sp>
    </p:spTree>
    <p:extLst>
      <p:ext uri="{BB962C8B-B14F-4D97-AF65-F5344CB8AC3E}">
        <p14:creationId xmlns:p14="http://schemas.microsoft.com/office/powerpoint/2010/main" val="140303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14</a:t>
            </a:fld>
            <a:endParaRPr lang="en-US"/>
          </a:p>
        </p:txBody>
      </p:sp>
    </p:spTree>
    <p:extLst>
      <p:ext uri="{BB962C8B-B14F-4D97-AF65-F5344CB8AC3E}">
        <p14:creationId xmlns:p14="http://schemas.microsoft.com/office/powerpoint/2010/main" val="368510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5382F9D-B658-40A9-9773-9DD58CC33C16}" type="slidenum">
              <a:rPr lang="en-US" smtClean="0">
                <a:latin typeface="Arial" charset="0"/>
              </a:rPr>
              <a:pPr/>
              <a:t>15</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E548DD-BAD6-4557-BC66-7157803208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44570BDA-BE03-4794-B789-0A144C8DE89C}" type="slidenum">
              <a:rPr lang="en-US" sz="1200">
                <a:latin typeface="Arial" charset="0"/>
              </a:rPr>
              <a:pPr algn="r" eaLnBrk="1" hangingPunct="1"/>
              <a:t>17</a:t>
            </a:fld>
            <a:endParaRPr lang="en-US" sz="120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5CD9D85-17C0-418C-8456-3C844D98159B}" type="slidenum">
              <a:rPr lang="en-US" smtClean="0">
                <a:latin typeface="Arial" charset="0"/>
              </a:rPr>
              <a:pPr/>
              <a:t>18</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Underlying – apparently different views about the virtues of international cooperation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97C6C59-E88C-44B0-B517-3C50C5EF7B3A}" type="slidenum">
              <a:rPr lang="en-US" smtClean="0">
                <a:latin typeface="Arial" charset="0"/>
              </a: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2</a:t>
            </a:fld>
            <a:endParaRPr lang="en-US"/>
          </a:p>
        </p:txBody>
      </p:sp>
    </p:spTree>
    <p:extLst>
      <p:ext uri="{BB962C8B-B14F-4D97-AF65-F5344CB8AC3E}">
        <p14:creationId xmlns:p14="http://schemas.microsoft.com/office/powerpoint/2010/main" val="191589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20</a:t>
            </a:fld>
            <a:endParaRPr lang="en-US"/>
          </a:p>
        </p:txBody>
      </p:sp>
    </p:spTree>
    <p:extLst>
      <p:ext uri="{BB962C8B-B14F-4D97-AF65-F5344CB8AC3E}">
        <p14:creationId xmlns:p14="http://schemas.microsoft.com/office/powerpoint/2010/main" val="2070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21</a:t>
            </a:fld>
            <a:endParaRPr lang="en-US"/>
          </a:p>
        </p:txBody>
      </p:sp>
    </p:spTree>
    <p:extLst>
      <p:ext uri="{BB962C8B-B14F-4D97-AF65-F5344CB8AC3E}">
        <p14:creationId xmlns:p14="http://schemas.microsoft.com/office/powerpoint/2010/main" val="295719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22</a:t>
            </a:fld>
            <a:endParaRPr lang="en-US"/>
          </a:p>
        </p:txBody>
      </p:sp>
    </p:spTree>
    <p:extLst>
      <p:ext uri="{BB962C8B-B14F-4D97-AF65-F5344CB8AC3E}">
        <p14:creationId xmlns:p14="http://schemas.microsoft.com/office/powerpoint/2010/main" val="310091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23</a:t>
            </a:fld>
            <a:endParaRPr lang="en-US"/>
          </a:p>
        </p:txBody>
      </p:sp>
    </p:spTree>
    <p:extLst>
      <p:ext uri="{BB962C8B-B14F-4D97-AF65-F5344CB8AC3E}">
        <p14:creationId xmlns:p14="http://schemas.microsoft.com/office/powerpoint/2010/main" val="228539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26E394D-4CA6-4BA2-AB13-B529BB3D8691}" type="slidenum">
              <a:rPr lang="en-US" smtClean="0"/>
              <a:pPr/>
              <a:t>24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Europe and US:</a:t>
            </a:r>
            <a:r>
              <a:rPr lang="en-US" baseline="0" dirty="0" smtClean="0"/>
              <a:t> common values, common understanding of </a:t>
            </a:r>
            <a:r>
              <a:rPr lang="en-US" baseline="0" smtClean="0"/>
              <a:t>what is</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Skeptical</a:t>
            </a:r>
            <a:r>
              <a:rPr lang="en-US" baseline="0" dirty="0" smtClean="0"/>
              <a:t> vs. optimistic on starting democracy, focused vs. negligent on stabilizing democracy</a:t>
            </a:r>
          </a:p>
          <a:p>
            <a:r>
              <a:rPr lang="en-US" baseline="0" dirty="0" smtClean="0"/>
              <a:t>See Central and Eastern Europe – e.g. US idea that Balkan countries should become members of NATO and should get fast track into the EU. EU countries were aghast by both. </a:t>
            </a:r>
          </a:p>
          <a:p>
            <a:r>
              <a:rPr lang="en-US" baseline="0" dirty="0" smtClean="0"/>
              <a:t>See policy towards Belarus or Georgia: should one engage </a:t>
            </a:r>
            <a:r>
              <a:rPr lang="en-US" baseline="0" dirty="0" err="1" smtClean="0"/>
              <a:t>Lukhashenko</a:t>
            </a:r>
            <a:r>
              <a:rPr lang="en-US" baseline="0" dirty="0" smtClean="0"/>
              <a:t> and </a:t>
            </a:r>
            <a:r>
              <a:rPr lang="en-US" baseline="0" dirty="0" err="1" smtClean="0"/>
              <a:t>Sakhashvili</a:t>
            </a:r>
            <a:r>
              <a:rPr lang="en-US" baseline="0" dirty="0" smtClean="0"/>
              <a:t> or isolate them? See Ukraine.</a:t>
            </a:r>
          </a:p>
          <a:p>
            <a:endParaRPr lang="en-US" dirty="0"/>
          </a:p>
        </p:txBody>
      </p:sp>
      <p:sp>
        <p:nvSpPr>
          <p:cNvPr id="4" name="Slide Number Placeholder 3"/>
          <p:cNvSpPr>
            <a:spLocks noGrp="1"/>
          </p:cNvSpPr>
          <p:nvPr>
            <p:ph type="sldNum" sz="quarter" idx="10"/>
          </p:nvPr>
        </p:nvSpPr>
        <p:spPr/>
        <p:txBody>
          <a:bodyPr/>
          <a:lstStyle/>
          <a:p>
            <a:fld id="{3735A43B-388B-422D-9865-2A185E4C7BA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AB02A5-F13E-45D2-B2AE-A88EDD92B88E}"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normAutofit lnSpcReduction="10000"/>
          </a:bodyPr>
          <a:lstStyle/>
          <a:p>
            <a:pPr eaLnBrk="1" hangingPunct="1"/>
            <a:r>
              <a:rPr lang="en-US" dirty="0" smtClean="0"/>
              <a:t>Very different mind</a:t>
            </a:r>
            <a:r>
              <a:rPr lang="en-US" baseline="0" dirty="0" smtClean="0"/>
              <a:t> sets shaped by very different experiences.</a:t>
            </a:r>
          </a:p>
          <a:p>
            <a:pPr eaLnBrk="1" hangingPunct="1"/>
            <a:endParaRPr lang="en-US" baseline="0" dirty="0" smtClean="0"/>
          </a:p>
          <a:p>
            <a:pPr eaLnBrk="1" hangingPunct="1"/>
            <a:r>
              <a:rPr lang="en-US" baseline="0" dirty="0" smtClean="0"/>
              <a:t>Social disorder: 1930s – democracies very fragile in the face of the depression. Toppled in Germany, Italy, Austria, Czechoslovakia, Hungary, Spain, but also serious strains in France and Belgium. </a:t>
            </a:r>
            <a:r>
              <a:rPr lang="en-US" baseline="0" dirty="0" err="1" smtClean="0"/>
              <a:t>Cfr</a:t>
            </a:r>
            <a:r>
              <a:rPr lang="en-US" baseline="0" dirty="0" smtClean="0"/>
              <a:t> currently a much keener concern in Europe about the dangers of sharp recession for fragile East European democracies. Call for major aid to stabilize economies—and hence political systems.</a:t>
            </a:r>
          </a:p>
          <a:p>
            <a:pPr eaLnBrk="1" hangingPunct="1"/>
            <a:endParaRPr lang="en-US" baseline="0" dirty="0" smtClean="0"/>
          </a:p>
          <a:p>
            <a:pPr eaLnBrk="1" hangingPunct="1"/>
            <a:r>
              <a:rPr lang="en-US" baseline="0" dirty="0" smtClean="0"/>
              <a:t>Free elections: Hitler, Mussolini. We had Roosevelt! But if you wanted to do a thought experiment, read Philip Roth’s ‘ Plot against America’.</a:t>
            </a:r>
            <a:r>
              <a:rPr lang="en-US" dirty="0" smtClean="0"/>
              <a:t> The novel follows the fortunes of the Roth family during the Lindbergh presidency, as </a:t>
            </a:r>
            <a:r>
              <a:rPr lang="en-US" dirty="0" err="1" smtClean="0">
                <a:hlinkClick r:id="rId3" tooltip="Antisemitism"/>
              </a:rPr>
              <a:t>antisemitism</a:t>
            </a:r>
            <a:r>
              <a:rPr lang="en-US" dirty="0" smtClean="0"/>
              <a:t> becomes more accepted in American life and </a:t>
            </a:r>
            <a:r>
              <a:rPr lang="en-US" dirty="0" smtClean="0">
                <a:hlinkClick r:id="rId4" tooltip="Jewish-American"/>
              </a:rPr>
              <a:t>Jewish-American</a:t>
            </a:r>
            <a:r>
              <a:rPr lang="en-US" dirty="0" smtClean="0"/>
              <a:t> families like the </a:t>
            </a:r>
            <a:r>
              <a:rPr lang="en-US" dirty="0" err="1" smtClean="0"/>
              <a:t>Roths</a:t>
            </a:r>
            <a:r>
              <a:rPr lang="en-US" dirty="0" smtClean="0"/>
              <a:t> are persecuted on various levels. Roth based his novel on the </a:t>
            </a:r>
            <a:r>
              <a:rPr lang="en-US" dirty="0" smtClean="0">
                <a:hlinkClick r:id="rId5" tooltip="Isolationism"/>
              </a:rPr>
              <a:t>isolationist</a:t>
            </a:r>
            <a:r>
              <a:rPr lang="en-US" dirty="0" smtClean="0"/>
              <a:t> ideas espoused by Lindbergh in real life as a spokesman for the </a:t>
            </a:r>
            <a:r>
              <a:rPr lang="en-US" dirty="0" smtClean="0">
                <a:hlinkClick r:id="rId6" tooltip="America First Committee"/>
              </a:rPr>
              <a:t>America First Committee</a:t>
            </a:r>
            <a:r>
              <a:rPr lang="en-US" dirty="0" smtClean="0"/>
              <a:t> and his own experiences growing up in </a:t>
            </a:r>
            <a:r>
              <a:rPr lang="en-US" dirty="0" smtClean="0">
                <a:hlinkClick r:id="rId7" tooltip="Newark, New Jersey"/>
              </a:rPr>
              <a:t>Newark, New Jersey</a:t>
            </a:r>
            <a:r>
              <a:rPr lang="en-US" dirty="0" smtClean="0"/>
              <a:t>. </a:t>
            </a:r>
            <a:r>
              <a:rPr lang="en-US" baseline="0" dirty="0" smtClean="0"/>
              <a:t> </a:t>
            </a:r>
          </a:p>
          <a:p>
            <a:pPr eaLnBrk="1" hangingPunct="1"/>
            <a:endParaRPr lang="en-US" baseline="0" dirty="0" smtClean="0"/>
          </a:p>
          <a:p>
            <a:pPr eaLnBrk="1" hangingPunct="1"/>
            <a:r>
              <a:rPr lang="en-US" baseline="0" dirty="0" smtClean="0"/>
              <a:t>On the positive side: the enabling power of supranational and international rules and institutions. </a:t>
            </a:r>
          </a:p>
          <a:p>
            <a:pPr eaLnBrk="1" hangingPunct="1"/>
            <a:r>
              <a:rPr lang="en-US" baseline="0" dirty="0" smtClean="0"/>
              <a:t>Prosperity: many scholars were pessimistic about the chances of democracy in postwar Europe. EI (</a:t>
            </a:r>
            <a:r>
              <a:rPr lang="en-US" baseline="0" dirty="0" err="1" smtClean="0"/>
              <a:t>kickstarted</a:t>
            </a:r>
            <a:r>
              <a:rPr lang="en-US" baseline="0" dirty="0" smtClean="0"/>
              <a:t> by the Marshall plan) laid the foundation for economic prosperity.  With that – limits to national governments’ ability to become selfish, protectionist.</a:t>
            </a:r>
          </a:p>
          <a:p>
            <a:pPr eaLnBrk="1" hangingPunct="1"/>
            <a:r>
              <a:rPr lang="en-US" baseline="0" dirty="0" smtClean="0"/>
              <a:t>Normative power: e.g. clean government, minority rights (Czech example, Bulgarian example)</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7787A775-F0E8-4A8C-824B-599345484F41}" type="slidenum">
              <a:rPr lang="en-US">
                <a:solidFill>
                  <a:prstClr val="black"/>
                </a:solidFill>
                <a:latin typeface="Times New Roman" pitchFamily="18" charset="0"/>
              </a:rPr>
              <a:pPr/>
              <a:t>27</a:t>
            </a:fld>
            <a:endParaRPr lang="en-US">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C31CECE5-72C5-43FB-BD98-C837EDCDFA1E}" type="slidenum">
              <a:rPr lang="en-US">
                <a:solidFill>
                  <a:prstClr val="black"/>
                </a:solidFill>
                <a:latin typeface="Times New Roman" pitchFamily="18" charset="0"/>
              </a:rPr>
              <a:pPr/>
              <a:t>28</a:t>
            </a:fld>
            <a:endParaRPr lang="en-US">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June 1993 </a:t>
            </a:r>
            <a:r>
              <a:rPr lang="en-US" smtClean="0">
                <a:hlinkClick r:id="rId3" tooltip="European Council"/>
              </a:rPr>
              <a:t>European Council</a:t>
            </a:r>
            <a:r>
              <a:rPr lang="en-US" smtClean="0"/>
              <a:t> in </a:t>
            </a:r>
            <a:r>
              <a:rPr lang="en-US" smtClean="0">
                <a:hlinkClick r:id="rId4" tooltip="Copenhagen"/>
              </a:rPr>
              <a:t>Copenhagen</a:t>
            </a:r>
            <a:endParaRPr lang="en-US" b="1" smtClean="0">
              <a:latin typeface="Arial Narrow" pitchFamily="34" charset="0"/>
            </a:endParaRPr>
          </a:p>
          <a:p>
            <a:endParaRPr lang="en-US" b="1" smtClean="0">
              <a:latin typeface="Arial Narrow" pitchFamily="34" charset="0"/>
            </a:endParaRPr>
          </a:p>
          <a:p>
            <a:r>
              <a:rPr lang="en-US" smtClean="0"/>
              <a:t>When agreed in 1993, there was no mechanism for ensuring that any country which was already an EU member state was in compliance with these criteria. However, arrangements were put in place to police compliance with these criteria, following the "sanctions" imposed against the </a:t>
            </a:r>
            <a:r>
              <a:rPr lang="en-US" smtClean="0">
                <a:hlinkClick r:id="rId5" tooltip="Austria"/>
              </a:rPr>
              <a:t>Austrian</a:t>
            </a:r>
            <a:r>
              <a:rPr lang="en-US" smtClean="0"/>
              <a:t> government of </a:t>
            </a:r>
            <a:r>
              <a:rPr lang="en-US" smtClean="0">
                <a:hlinkClick r:id="rId6" tooltip="Wolfgang Schüssel"/>
              </a:rPr>
              <a:t>Wolfgang Schüssel</a:t>
            </a:r>
            <a:r>
              <a:rPr lang="en-US" smtClean="0"/>
              <a:t> in early </a:t>
            </a:r>
            <a:r>
              <a:rPr lang="en-US" smtClean="0">
                <a:hlinkClick r:id="rId7" tooltip="2000"/>
              </a:rPr>
              <a:t>2000</a:t>
            </a:r>
            <a:r>
              <a:rPr lang="en-US" smtClean="0"/>
              <a:t> by the other 14 Member States' governments. These arrangements came into effect on 1 February 2003 under the provisions of the </a:t>
            </a:r>
            <a:r>
              <a:rPr lang="en-US" smtClean="0">
                <a:hlinkClick r:id="rId8" tooltip="Treaty of &#10;Nice"/>
              </a:rPr>
              <a:t>Treaty of Nice</a:t>
            </a:r>
            <a:r>
              <a:rPr lang="en-US" smtClean="0"/>
              <a:t>.</a:t>
            </a:r>
            <a:endParaRPr lang="en-US" b="1" smtClean="0">
              <a:latin typeface="Arial Narrow" pitchFamily="34" charset="0"/>
            </a:endParaRPr>
          </a:p>
          <a:p>
            <a:endParaRPr lang="en-US" b="1" smtClean="0">
              <a:latin typeface="Arial Narrow" pitchFamily="34" charset="0"/>
            </a:endParaRPr>
          </a:p>
          <a:p>
            <a:r>
              <a:rPr lang="en-US" b="1" smtClean="0">
                <a:latin typeface="Arial Narrow" pitchFamily="34" charset="0"/>
              </a:rPr>
              <a:t>15 YRS</a:t>
            </a:r>
          </a:p>
          <a:p>
            <a:r>
              <a:rPr lang="en-US" b="1" smtClean="0">
                <a:latin typeface="Arial Narrow" pitchFamily="34" charset="0"/>
              </a:rPr>
              <a:t>MUCH TO DO-- LIBERAL DEMOCRACY, CIVIL SERVICE, JUDICIAL SYSTEM, MARKET</a:t>
            </a:r>
          </a:p>
          <a:p>
            <a:r>
              <a:rPr lang="en-US" b="1" smtClean="0">
                <a:latin typeface="Arial Narrow" pitchFamily="34" charset="0"/>
              </a:rPr>
              <a:t>PLUS 80,000 PAGES OF ACQUIS</a:t>
            </a:r>
          </a:p>
          <a:p>
            <a:endParaRPr lang="en-US" b="1" smtClean="0">
              <a:latin typeface="Arial Narrow" pitchFamily="34" charset="0"/>
            </a:endParaRPr>
          </a:p>
          <a:p>
            <a:r>
              <a:rPr lang="en-US" b="1" smtClean="0">
                <a:latin typeface="Arial Narrow" pitchFamily="34" charset="0"/>
              </a:rPr>
              <a:t>BIG BANG 1997 </a:t>
            </a:r>
          </a:p>
          <a:p>
            <a:endParaRPr lang="en-US" b="1" smtClean="0">
              <a:latin typeface="Arial Narrow" pitchFamily="34" charset="0"/>
            </a:endParaRPr>
          </a:p>
          <a:p>
            <a:r>
              <a:rPr lang="en-US" b="1" smtClean="0">
                <a:latin typeface="Arial Narrow" pitchFamily="34" charset="0"/>
              </a:rPr>
              <a:t>1990: European Commission coordinates western aid</a:t>
            </a:r>
          </a:p>
          <a:p>
            <a:r>
              <a:rPr lang="en-US" b="1" smtClean="0">
                <a:latin typeface="Arial Narrow" pitchFamily="34" charset="0"/>
              </a:rPr>
              <a:t>1990-1993: partial free trade under Europa agreements</a:t>
            </a:r>
          </a:p>
          <a:p>
            <a:r>
              <a:rPr lang="en-US" b="1" smtClean="0">
                <a:latin typeface="Arial Narrow" pitchFamily="34" charset="0"/>
              </a:rPr>
              <a:t>1998: negotiations start</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the Council agrees to open negotiations the screening process then begins. The Commission and candidate country examine its laws and those of the EU and determine what differences exist. The Council then recommends opening negotiations on "chapters" of law that it feels there is sufficient common ground to have constructive negotiations. Negotiations are typically a matter of the member state convincing the EU that its laws and administrative capacity are sufficient to execute European law, which can be implemented as seen fit by the member states. Often this will involve time-lines before the Acquis Communautaire (European regulations, </a:t>
            </a:r>
            <a:r>
              <a:rPr lang="en-US" smtClean="0">
                <a:hlinkClick r:id="rId3" tooltip="Directive (European Union)"/>
              </a:rPr>
              <a:t>directives</a:t>
            </a:r>
            <a:r>
              <a:rPr lang="en-US" smtClean="0"/>
              <a:t> &amp; standards) has to be fully implemented.</a:t>
            </a:r>
          </a:p>
          <a:p>
            <a:r>
              <a:rPr lang="en-US" smtClean="0"/>
              <a:t>Population and GDP per capita of EU member states and some candidates.</a:t>
            </a:r>
          </a:p>
          <a:p>
            <a:r>
              <a:rPr lang="en-US" smtClean="0"/>
              <a:t>A chapter is said to be closed when both sides have agreed it has been implemented sufficiently, however it can still be re-opened if the Commission feels that the candidate has fallen out of compliance.</a:t>
            </a:r>
          </a:p>
          <a:p>
            <a:r>
              <a:rPr lang="en-US" smtClean="0"/>
              <a:t>To assess progress achieved by countries in preparing for accession to the European Union, the </a:t>
            </a:r>
            <a:r>
              <a:rPr lang="en-US" smtClean="0">
                <a:hlinkClick r:id="rId4" tooltip="European &#10;Commission"/>
              </a:rPr>
              <a:t>European Commission</a:t>
            </a:r>
            <a:r>
              <a:rPr lang="en-US" smtClean="0"/>
              <a:t> submits regular reports (yearly) to the </a:t>
            </a:r>
            <a:r>
              <a:rPr lang="en-US" smtClean="0">
                <a:hlinkClick r:id="rId5" tooltip="European Council"/>
              </a:rPr>
              <a:t>European Council</a:t>
            </a:r>
            <a:r>
              <a:rPr lang="en-US" smtClean="0"/>
              <a:t>. These serve as a basis for the Council to make decisions on negotiations or their extension to other candidates.</a:t>
            </a:r>
          </a:p>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6C7DA772-85A9-4833-AB52-D63188A8919E}" type="slidenum">
              <a:rPr lang="en-US">
                <a:solidFill>
                  <a:prstClr val="black"/>
                </a:solidFill>
                <a:latin typeface="Times New Roman" pitchFamily="18" charset="0"/>
              </a:rPr>
              <a:pPr/>
              <a:t>29</a:t>
            </a:fld>
            <a:endParaRPr lang="en-US">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5A43B-388B-422D-9865-2A185E4C7BA6}" type="slidenum">
              <a:rPr lang="en-US" smtClean="0"/>
              <a:pPr/>
              <a:t>3</a:t>
            </a:fld>
            <a:endParaRPr lang="en-US"/>
          </a:p>
        </p:txBody>
      </p:sp>
    </p:spTree>
    <p:extLst>
      <p:ext uri="{BB962C8B-B14F-4D97-AF65-F5344CB8AC3E}">
        <p14:creationId xmlns:p14="http://schemas.microsoft.com/office/powerpoint/2010/main" val="119077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30</a:t>
            </a:fld>
            <a:endParaRPr lang="en-US"/>
          </a:p>
        </p:txBody>
      </p:sp>
    </p:spTree>
    <p:extLst>
      <p:ext uri="{BB962C8B-B14F-4D97-AF65-F5344CB8AC3E}">
        <p14:creationId xmlns:p14="http://schemas.microsoft.com/office/powerpoint/2010/main" val="1777043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31</a:t>
            </a:fld>
            <a:endParaRPr lang="en-US"/>
          </a:p>
        </p:txBody>
      </p:sp>
    </p:spTree>
    <p:extLst>
      <p:ext uri="{BB962C8B-B14F-4D97-AF65-F5344CB8AC3E}">
        <p14:creationId xmlns:p14="http://schemas.microsoft.com/office/powerpoint/2010/main" val="3217513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smtClean="0"/>
              <a:t>The government of Serbia set a goal for EU accession in 2014.[42][43] Negotiations on a Stabilisation and Association Agreement started in November 2005.[44] Serbia's candidacy was hindered by its relations with the breakaway state of Kosovo. Serbia made numerous concessions on this to achieve candidate status, such as allowing Kosovo to participate in regional forums, and jointly managing their border.[45]</a:t>
            </a:r>
          </a:p>
          <a:p>
            <a:r>
              <a:rPr lang="en-US" smtClean="0"/>
              <a:t> </a:t>
            </a:r>
          </a:p>
          <a:p>
            <a:r>
              <a:rPr lang="en-US" smtClean="0"/>
              <a:t>On 29 April 2008, Serbian officials signed an SAA with the EU,[46] and the Serbian President sought official candidate status by the end of 2008.[47] The Dutch government refused to ratify the agreement while Ratko Mladić was not captured. He was captured in Serbia on 26 May 2011, removing the main obstacle for obtaining candidate status. As of January 2009, the Serbian government has started to implement its obligations under the agreement unilaterally.[48] The effects remain to be evaluated by the European Commission. Despite its setbacks in the political field, on 7 December 2009, EU unfroze the trade agreement with Serbia.[49] Serbian citizens gained visa-free travel to the Schengen zone on 19 December 2009,[50] and Serbia officially applied for the EU membership on 22 December 2009.[51]</a:t>
            </a:r>
          </a:p>
          <a:p>
            <a:r>
              <a:rPr lang="en-US" smtClean="0"/>
              <a:t> </a:t>
            </a:r>
          </a:p>
          <a:p>
            <a:r>
              <a:rPr lang="en-US" smtClean="0"/>
              <a:t>In November 2010, The Economist stated that "EU Foreign Ministers have agreed to pass Serbia's request for membership to the European Commission".[52] The European Commission sent a legislative questionnaire of around 2500 questions[53] and Serbia answered to on 31 January 2011. On 12 October 2011, the European Commission has recommended that Serbia should be granted an official EU candidate status following its successful application for the EU membership.[54]</a:t>
            </a:r>
          </a:p>
          <a:p>
            <a:r>
              <a:rPr lang="en-US" smtClean="0"/>
              <a:t> </a:t>
            </a:r>
          </a:p>
          <a:p>
            <a:r>
              <a:rPr lang="en-US" smtClean="0"/>
              <a:t>A deal was reached with Romania in late February 2012 over the rights of the 30,000 'Vlachs' in Serbia, removing Romanian objections to candidacy.[45] On 28 February, Carl Bildt, Swedish Minister for Foreign Affairs, confirmed that the EU foreign ministers agreed to grant green light for Serbia candidacy status. Candidacy status was granted by the European Council on 1 March 2012.</a:t>
            </a:r>
          </a:p>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E4559B2F-B26C-4A2E-B5EC-9B2FC469157F}" type="slidenum">
              <a:rPr lang="en-US">
                <a:solidFill>
                  <a:prstClr val="black"/>
                </a:solidFill>
                <a:latin typeface="Times New Roman" pitchFamily="18" charset="0"/>
              </a:rPr>
              <a:pPr/>
              <a:t>32</a:t>
            </a:fld>
            <a:endParaRPr lang="en-US">
              <a:solidFill>
                <a:prstClr val="black"/>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5A43B-388B-422D-9865-2A185E4C7BA6}" type="slidenum">
              <a:rPr lang="en-US" smtClean="0"/>
              <a:pPr/>
              <a:t>33</a:t>
            </a:fld>
            <a:endParaRPr lang="en-US"/>
          </a:p>
        </p:txBody>
      </p:sp>
    </p:spTree>
    <p:extLst>
      <p:ext uri="{BB962C8B-B14F-4D97-AF65-F5344CB8AC3E}">
        <p14:creationId xmlns:p14="http://schemas.microsoft.com/office/powerpoint/2010/main" val="2049346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34</a:t>
            </a:fld>
            <a:endParaRPr lang="en-US"/>
          </a:p>
        </p:txBody>
      </p:sp>
    </p:spTree>
    <p:extLst>
      <p:ext uri="{BB962C8B-B14F-4D97-AF65-F5344CB8AC3E}">
        <p14:creationId xmlns:p14="http://schemas.microsoft.com/office/powerpoint/2010/main" val="414689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4</a:t>
            </a:fld>
            <a:endParaRPr lang="en-US"/>
          </a:p>
        </p:txBody>
      </p:sp>
    </p:spTree>
    <p:extLst>
      <p:ext uri="{BB962C8B-B14F-4D97-AF65-F5344CB8AC3E}">
        <p14:creationId xmlns:p14="http://schemas.microsoft.com/office/powerpoint/2010/main" val="375007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Biggest trading partners – especially in FDI. The bias is even greater the other way – about 75 percent of EU FDI is in the US. And this has not changed much since the early 1990s. So globalization has not shifted this much. Biggest recipient in Europe: the Netherlands, followed by UK, then Canada, then Ireland, Switzerland.</a:t>
            </a:r>
          </a:p>
          <a:p>
            <a:endParaRPr lang="en-US" dirty="0" smtClean="0"/>
          </a:p>
          <a:p>
            <a:r>
              <a:rPr lang="en-US" dirty="0" smtClean="0"/>
              <a:t>European investment in the U.S.—on a historic cost basis—totaled $1.7 trillion in 2010, or 72% of total foreign direct investment in the U.S. Companies from the UK, followed by Japan, the Netherlands, Germany, and Canada were the largest foreign investors in the U.S.</a:t>
            </a:r>
          </a:p>
          <a:p>
            <a:endParaRPr 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E11E08-6D99-4C9A-BB58-637B0ECACBF9}" type="slidenum">
              <a:rPr lang="en-US">
                <a:solidFill>
                  <a:prstClr val="black"/>
                </a:solidFill>
                <a:latin typeface="Arial" charset="0"/>
              </a:rPr>
              <a:pPr/>
              <a:t>5</a:t>
            </a:fld>
            <a:endParaRPr 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North Carolina is benefiting pretty handily</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CA83AA0-20AD-4FD7-AED3-5503B8D515DC}" type="slidenum">
              <a:rPr lang="en-US">
                <a:solidFill>
                  <a:prstClr val="black"/>
                </a:solidFill>
                <a:latin typeface="Arial" charset="0"/>
              </a:rPr>
              <a:pPr/>
              <a:t>6</a:t>
            </a:fld>
            <a:endParaRPr lang="en-US">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 . But transatlantic partnership is becoming a shrinking part of the world economy</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7CE04C-2F4B-4118-951D-02A1562C6E0A}"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5A43B-388B-422D-9865-2A185E4C7BA6}" type="slidenum">
              <a:rPr lang="en-US" smtClean="0"/>
              <a:pPr/>
              <a:t>8</a:t>
            </a:fld>
            <a:endParaRPr lang="en-US"/>
          </a:p>
        </p:txBody>
      </p:sp>
    </p:spTree>
    <p:extLst>
      <p:ext uri="{BB962C8B-B14F-4D97-AF65-F5344CB8AC3E}">
        <p14:creationId xmlns:p14="http://schemas.microsoft.com/office/powerpoint/2010/main" val="255944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5A43B-388B-422D-9865-2A185E4C7BA6}" type="slidenum">
              <a:rPr lang="en-US" smtClean="0"/>
              <a:pPr/>
              <a:t>9</a:t>
            </a:fld>
            <a:endParaRPr lang="en-US"/>
          </a:p>
        </p:txBody>
      </p:sp>
    </p:spTree>
    <p:extLst>
      <p:ext uri="{BB962C8B-B14F-4D97-AF65-F5344CB8AC3E}">
        <p14:creationId xmlns:p14="http://schemas.microsoft.com/office/powerpoint/2010/main" val="64029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Tahoma" pitchFamily="34"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Tahoma" pitchFamily="34"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19F8C48F-EAAC-4E46-90FB-A847017273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185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B299399-174E-42F9-8E9C-26357214C0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6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24FC3A4-C9E7-4AF1-A172-707E8216EF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056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C01E452-C4FE-4AA9-AF2B-68C5CB579D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87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solidFill>
                  <a:srgbClr val="FFFFFF"/>
                </a:solidFill>
              </a:endParaRPr>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solidFill>
                <a:srgbClr val="FFFFFF"/>
              </a:solidFill>
            </a:endParaRPr>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solidFill>
                  <a:srgbClr val="FFFFFF"/>
                </a:solidFill>
              </a:endParaRPr>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solidFill>
                    <a:srgbClr val="FFFFFF"/>
                  </a:solidFill>
                </a:endParaRPr>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solidFill>
                    <a:srgbClr val="FFFFFF"/>
                  </a:solidFill>
                </a:endParaRPr>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solidFill>
                    <a:srgbClr val="FFFFFF"/>
                  </a:solidFill>
                </a:endParaRPr>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solidFill>
                    <a:srgbClr val="FFFFFF"/>
                  </a:solidFill>
                </a:endParaRPr>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solidFill>
                    <a:srgbClr val="FFFFFF"/>
                  </a:solidFill>
                </a:endParaRPr>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solidFill>
                  <a:srgbClr val="FFFFFF"/>
                </a:solidFill>
              </a:endParaRPr>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solidFill>
                  <a:srgbClr val="FFFFFF"/>
                </a:solidFill>
              </a:endParaRPr>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solidFill>
                  <a:srgbClr val="FFFFFF"/>
                </a:solidFill>
              </a:endParaRPr>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solidFill>
                  <a:srgbClr val="FFFFFF"/>
                </a:solidFill>
              </a:endParaRPr>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solidFill>
                  <a:srgbClr val="FFFFFF"/>
                </a:solidFill>
              </a:endParaRPr>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solidFill>
                  <a:srgbClr val="FFFFFF"/>
                </a:solidFill>
              </a:endParaRPr>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solidFill>
                  <a:srgbClr val="FFFFFF"/>
                </a:solidFill>
              </a:endParaRPr>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5144" name="Rectangle 2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5145" name="Rectangle 25"/>
          <p:cNvSpPr>
            <a:spLocks noGrp="1" noChangeArrowheads="1"/>
          </p:cNvSpPr>
          <p:nvPr>
            <p:ph type="sldNum" sz="quarter" idx="4"/>
          </p:nvPr>
        </p:nvSpPr>
        <p:spPr/>
        <p:txBody>
          <a:bodyPr/>
          <a:lstStyle>
            <a:lvl1pPr>
              <a:defRPr/>
            </a:lvl1pPr>
          </a:lstStyle>
          <a:p>
            <a:fld id="{3DFA583D-4851-4BC8-8565-4E5B0D7A2236}" type="slidenum">
              <a:rPr lang="en-US">
                <a:solidFill>
                  <a:srgbClr val="FFFFFF"/>
                </a:solidFill>
              </a:rPr>
              <a:pPr/>
              <a:t>‹#›</a:t>
            </a:fld>
            <a:endParaRPr lang="en-US">
              <a:solidFill>
                <a:srgbClr val="FFFFFF"/>
              </a:solidFill>
            </a:endParaRPr>
          </a:p>
        </p:txBody>
      </p:sp>
      <p:sp>
        <p:nvSpPr>
          <p:cNvPr id="5146" name="Rectangle 26"/>
          <p:cNvSpPr>
            <a:spLocks noGrp="1" noChangeArrowheads="1"/>
          </p:cNvSpPr>
          <p:nvPr>
            <p:ph type="ftr" sz="quarter" idx="3"/>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411485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AD3EE25-C73D-4C91-8480-5B4C1B90E0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000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C944F9-52FC-4920-AF2C-07714C9D47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720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C9FD527-325E-4F7E-9008-B70F02E0CF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4308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00DD57A-2603-4A18-9C72-D0B2A12894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981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318247F-6DB0-401E-A79F-BAF8C0659A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978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B749908-2DA5-405B-89E9-EE56C0D4722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819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A6DA504-BCCE-4D69-9444-D146238712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3200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059E3DD-E862-4F4F-B3F4-B439EB3D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756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F9BA980-9CDC-472E-8F1E-6D36773DBC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1773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1FC9B2-C1B2-487F-BFAC-1BDD6E9A71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827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F1198B-003B-45E5-98F0-9EBE5D6B65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773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9"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3"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57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157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D7B188D4-3A00-42A7-8330-3CF481E34D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2132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DE78A04-7D24-47A4-9FA5-EAE51A99A1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67555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0593320-BA77-4793-82EE-EC0D7A3679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0219806"/>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E3C2C54-FE81-4AA6-BE05-08A9128748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374617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B5D37520-F3CB-426C-88F7-41B3826BC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42427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845D1566-7A40-4D1B-87CE-ADCCDB351F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473183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1BE6C7DB-848E-43F4-B2EF-B3A1B53E9C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122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A909AF1D-AE00-49CB-BC8E-3400632BE2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736908"/>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93DE73DB-BB68-41C3-B410-24A3680569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9334926"/>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6CEAEA7A-C583-4833-9AC3-4561B69F42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3606299"/>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F50EFE8-1818-40CB-BAF8-5A5C7E5BFC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2836422"/>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398B93BB-26C8-4918-B028-20E84DEE39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744140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AE1D3AD-A928-45A9-BB9C-DD8469F8AF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709176"/>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718AE784-9FAD-4AC3-921E-E7298599B5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025915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9"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3"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57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157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D7B188D4-3A00-42A7-8330-3CF481E34D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828868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DE78A04-7D24-47A4-9FA5-EAE51A99A1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976911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0593320-BA77-4793-82EE-EC0D7A3679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544500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37C087D8-E813-4DD2-88DA-03F7E94935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2300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E3C2C54-FE81-4AA6-BE05-08A9128748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952669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B5D37520-F3CB-426C-88F7-41B3826BC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3969757"/>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845D1566-7A40-4D1B-87CE-ADCCDB351F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295204"/>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A909AF1D-AE00-49CB-BC8E-3400632BE2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11090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93DE73DB-BB68-41C3-B410-24A3680569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24828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6CEAEA7A-C583-4833-9AC3-4561B69F42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926497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F50EFE8-1818-40CB-BAF8-5A5C7E5BFC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076275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398B93BB-26C8-4918-B028-20E84DEE39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0747594"/>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AE1D3AD-A928-45A9-BB9C-DD8469F8AF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2984006"/>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718AE784-9FAD-4AC3-921E-E7298599B5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42109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494F6C48-9721-4532-97F5-717427D73B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0824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latin typeface="Arial Narrow" pitchFamily="34" charset="0"/>
              </a:defRPr>
            </a:lvl1pPr>
          </a:lstStyle>
          <a:p>
            <a:pPr>
              <a:defRPr/>
            </a:pPr>
            <a:fld id="{F27F78CD-F491-4CEC-B9F2-33F1F6C1BDA7}" type="slidenum">
              <a:rPr lang="en-GB"/>
              <a:pPr>
                <a:defRPr/>
              </a:pPr>
              <a:t>‹#›</a:t>
            </a:fld>
            <a:endParaRPr lang="en-GB"/>
          </a:p>
        </p:txBody>
      </p:sp>
    </p:spTree>
    <p:extLst>
      <p:ext uri="{BB962C8B-B14F-4D97-AF65-F5344CB8AC3E}">
        <p14:creationId xmlns:p14="http://schemas.microsoft.com/office/powerpoint/2010/main" val="855800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9"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3"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57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157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D7B188D4-3A00-42A7-8330-3CF481E34D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242786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DE78A04-7D24-47A4-9FA5-EAE51A99A1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772632"/>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0593320-BA77-4793-82EE-EC0D7A3679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5574974"/>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E3C2C54-FE81-4AA6-BE05-08A9128748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1969158"/>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B5D37520-F3CB-426C-88F7-41B3826BC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2170272"/>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845D1566-7A40-4D1B-87CE-ADCCDB351F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0601805"/>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A909AF1D-AE00-49CB-BC8E-3400632BE2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250792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93DE73DB-BB68-41C3-B410-24A3680569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1587753"/>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6CEAEA7A-C583-4833-9AC3-4561B69F42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057072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03110629-9BAE-419B-A743-6DB30EBFFD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8910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F50EFE8-1818-40CB-BAF8-5A5C7E5BFC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461872"/>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398B93BB-26C8-4918-B028-20E84DEE39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5151010"/>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AE1D3AD-A928-45A9-BB9C-DD8469F8AF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6518416"/>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718AE784-9FAD-4AC3-921E-E7298599B5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175686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D3557625-5082-4D2D-9A93-275572BB28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521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6059577-6743-4FA4-A3DF-C564635E62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198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F21A41E-8340-4D94-ACEC-EC8D1FE254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92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Tahoma" pitchFamily="34"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Tahoma" pitchFamily="34"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Tahoma" pitchFamily="34"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Tahoma" pitchFamily="34"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solidFill>
                <a:srgbClr val="FFFFFF"/>
              </a:solidFill>
              <a:latin typeface="Tahoma" pitchFamily="34" charset="0"/>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solidFill>
                <a:srgbClr val="FFFFFF"/>
              </a:solidFill>
              <a:latin typeface="Tahoma" pitchFamily="34" charset="0"/>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A06F23-6115-49FC-8CEB-38065F706F50}" type="slidenum">
              <a:rPr lang="en-US">
                <a:solidFill>
                  <a:srgbClr val="FFFFFF"/>
                </a:solidFill>
                <a:latin typeface="Tahoma" pitchFamily="34" charset="0"/>
              </a:rPr>
              <a:pPr>
                <a:defRPr/>
              </a:pPr>
              <a:t>‹#›</a:t>
            </a:fld>
            <a:endParaRPr lang="en-US">
              <a:solidFill>
                <a:srgbClr val="FFFFFF"/>
              </a:solidFill>
              <a:latin typeface="Tahoma" pitchFamily="34" charset="0"/>
            </a:endParaRPr>
          </a:p>
        </p:txBody>
      </p:sp>
    </p:spTree>
    <p:extLst>
      <p:ext uri="{BB962C8B-B14F-4D97-AF65-F5344CB8AC3E}">
        <p14:creationId xmlns:p14="http://schemas.microsoft.com/office/powerpoint/2010/main" val="92426481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solidFill>
                  <a:srgbClr val="FFFFFF"/>
                </a:solidFill>
              </a:endParaRPr>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solidFill>
                <a:srgbClr val="FFFFFF"/>
              </a:solidFill>
            </a:endParaRPr>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solidFill>
                  <a:srgbClr val="FFFFFF"/>
                </a:solidFill>
              </a:endParaRPr>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solidFill>
                    <a:srgbClr val="FFFFFF"/>
                  </a:solidFill>
                </a:endParaRPr>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solidFill>
                    <a:srgbClr val="FFFFFF"/>
                  </a:solidFill>
                </a:endParaRPr>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solidFill>
                    <a:srgbClr val="FFFFFF"/>
                  </a:solidFill>
                </a:endParaRPr>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solidFill>
                    <a:srgbClr val="FFFFFF"/>
                  </a:solidFill>
                </a:endParaRPr>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solidFill>
                    <a:srgbClr val="FFFFFF"/>
                  </a:solidFill>
                </a:endParaRPr>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solidFill>
                  <a:srgbClr val="FFFFFF"/>
                </a:solidFill>
              </a:endParaRPr>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solidFill>
                  <a:srgbClr val="FFFFFF"/>
                </a:solidFill>
              </a:endParaRPr>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solidFill>
                  <a:srgbClr val="FFFFFF"/>
                </a:solidFill>
              </a:endParaRPr>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solidFill>
                  <a:srgbClr val="FFFFFF"/>
                </a:solidFill>
              </a:endParaRPr>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solidFill>
                  <a:srgbClr val="FFFFFF"/>
                </a:solidFill>
              </a:endParaRPr>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solidFill>
                  <a:srgbClr val="FFFFFF"/>
                </a:solidFill>
              </a:endParaRPr>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solidFill>
                  <a:srgbClr val="FFFFFF"/>
                </a:solidFill>
              </a:endParaRPr>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solidFill>
                <a:srgbClr val="FFFFFF"/>
              </a:solidFill>
            </a:endParaRPr>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solidFill>
                <a:srgbClr val="FFFFFF"/>
              </a:solidFill>
            </a:endParaRPr>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6D70519-7BAB-4169-9AF5-5BAB87F8F5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587773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146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6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36"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40"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47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en-US">
              <a:solidFill>
                <a:srgbClr val="FFFFFF"/>
              </a:solidFill>
            </a:endParaRPr>
          </a:p>
        </p:txBody>
      </p:sp>
      <p:sp>
        <p:nvSpPr>
          <p:cNvPr id="1147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endParaRPr lang="en-US">
              <a:solidFill>
                <a:srgbClr val="FFFFFF"/>
              </a:solidFill>
            </a:endParaRPr>
          </a:p>
        </p:txBody>
      </p:sp>
      <p:sp>
        <p:nvSpPr>
          <p:cNvPr id="1147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pPr>
              <a:defRPr/>
            </a:pPr>
            <a:fld id="{865679D3-D814-475D-A2F0-1F9E07CD2824}" type="slidenum">
              <a:rPr lang="en-US">
                <a:solidFill>
                  <a:srgbClr val="FFFFFF"/>
                </a:solidFill>
              </a:rPr>
              <a:pPr>
                <a:defRPr/>
              </a:pPr>
              <a:t>‹#›</a:t>
            </a:fld>
            <a:endParaRPr lang="en-US">
              <a:solidFill>
                <a:srgbClr val="FFFFFF"/>
              </a:solidFill>
            </a:endParaRPr>
          </a:p>
        </p:txBody>
      </p:sp>
      <p:sp>
        <p:nvSpPr>
          <p:cNvPr id="1147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38097886"/>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146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6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36"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40"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47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en-US">
              <a:solidFill>
                <a:srgbClr val="FFFFFF"/>
              </a:solidFill>
            </a:endParaRPr>
          </a:p>
        </p:txBody>
      </p:sp>
      <p:sp>
        <p:nvSpPr>
          <p:cNvPr id="1147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endParaRPr lang="en-US">
              <a:solidFill>
                <a:srgbClr val="FFFFFF"/>
              </a:solidFill>
            </a:endParaRPr>
          </a:p>
        </p:txBody>
      </p:sp>
      <p:sp>
        <p:nvSpPr>
          <p:cNvPr id="1147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pPr>
              <a:defRPr/>
            </a:pPr>
            <a:fld id="{865679D3-D814-475D-A2F0-1F9E07CD2824}" type="slidenum">
              <a:rPr lang="en-US">
                <a:solidFill>
                  <a:srgbClr val="FFFFFF"/>
                </a:solidFill>
              </a:rPr>
              <a:pPr>
                <a:defRPr/>
              </a:pPr>
              <a:t>‹#›</a:t>
            </a:fld>
            <a:endParaRPr lang="en-US">
              <a:solidFill>
                <a:srgbClr val="FFFFFF"/>
              </a:solidFill>
            </a:endParaRPr>
          </a:p>
        </p:txBody>
      </p:sp>
      <p:sp>
        <p:nvSpPr>
          <p:cNvPr id="1147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67714399"/>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i="1">
                <a:solidFill>
                  <a:srgbClr val="000000"/>
                </a:solidFill>
                <a:latin typeface="Times New Roman" pitchFamily="18" charset="0"/>
              </a:defRPr>
            </a:lvl1pPr>
          </a:lstStyle>
          <a:p>
            <a:pPr>
              <a:defRPr/>
            </a:pPr>
            <a:fld id="{A963630C-DFF5-4659-B7E2-B5AB99F5EDEB}" type="slidenum">
              <a:rPr lang="en-GB"/>
              <a:pPr>
                <a:defRPr/>
              </a:pPr>
              <a:t>‹#›</a:t>
            </a:fld>
            <a:endParaRPr lang="en-GB"/>
          </a:p>
        </p:txBody>
      </p:sp>
      <p:pic>
        <p:nvPicPr>
          <p:cNvPr id="4101" name="Picture 7" descr="2027 bea europe A1.pct                                         00000FDE309/Data                       B7870BC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800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8"/>
          <p:cNvSpPr>
            <a:spLocks noChangeArrowheads="1"/>
          </p:cNvSpPr>
          <p:nvPr userDrawn="1"/>
        </p:nvSpPr>
        <p:spPr bwMode="auto">
          <a:xfrm>
            <a:off x="1800225" y="0"/>
            <a:ext cx="7343775" cy="1079500"/>
          </a:xfrm>
          <a:prstGeom prst="rect">
            <a:avLst/>
          </a:prstGeom>
          <a:solidFill>
            <a:srgbClr val="00259C"/>
          </a:solidFill>
          <a:ln w="9525">
            <a:solidFill>
              <a:srgbClr val="00259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2400" smtClean="0">
              <a:solidFill>
                <a:srgbClr val="000000"/>
              </a:solidFill>
              <a:latin typeface="Times New Roman" pitchFamily="18" charset="0"/>
            </a:endParaRPr>
          </a:p>
        </p:txBody>
      </p:sp>
      <p:sp>
        <p:nvSpPr>
          <p:cNvPr id="1031" name="Text Box 10"/>
          <p:cNvSpPr txBox="1">
            <a:spLocks noChangeArrowheads="1"/>
          </p:cNvSpPr>
          <p:nvPr userDrawn="1"/>
        </p:nvSpPr>
        <p:spPr bwMode="auto">
          <a:xfrm>
            <a:off x="7315200" y="152400"/>
            <a:ext cx="1676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fr-BE" sz="800" i="1" smtClean="0">
                <a:solidFill>
                  <a:srgbClr val="FFFFFF"/>
                </a:solidFill>
                <a:latin typeface="Arial" pitchFamily="34" charset="0"/>
              </a:rPr>
              <a:t>ENLARGEMENT DG</a:t>
            </a:r>
            <a:endParaRPr lang="en-GB" sz="800" i="1" smtClean="0">
              <a:solidFill>
                <a:srgbClr val="FFFFFF"/>
              </a:solidFill>
              <a:latin typeface="Arial" pitchFamily="34" charset="0"/>
            </a:endParaRPr>
          </a:p>
        </p:txBody>
      </p:sp>
      <p:sp>
        <p:nvSpPr>
          <p:cNvPr id="4104" name="Rectangle 11"/>
          <p:cNvSpPr>
            <a:spLocks noChangeArrowheads="1"/>
          </p:cNvSpPr>
          <p:nvPr userDrawn="1"/>
        </p:nvSpPr>
        <p:spPr bwMode="auto">
          <a:xfrm>
            <a:off x="0" y="1063625"/>
            <a:ext cx="1800225" cy="5794375"/>
          </a:xfrm>
          <a:prstGeom prst="rect">
            <a:avLst/>
          </a:prstGeom>
          <a:solidFill>
            <a:srgbClr val="FFF3D1"/>
          </a:solidFill>
          <a:ln>
            <a:noFill/>
          </a:ln>
          <a:effectLst/>
          <a:extLst>
            <a:ext uri="{91240B29-F687-4F45-9708-019B960494DF}">
              <a14:hiddenLine xmlns:a14="http://schemas.microsoft.com/office/drawing/2010/main" w="9525">
                <a:solidFill>
                  <a:srgbClr val="FDD76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smtClean="0">
              <a:solidFill>
                <a:srgbClr val="3333CC"/>
              </a:solidFill>
            </a:endParaRPr>
          </a:p>
        </p:txBody>
      </p:sp>
    </p:spTree>
    <p:extLst>
      <p:ext uri="{BB962C8B-B14F-4D97-AF65-F5344CB8AC3E}">
        <p14:creationId xmlns:p14="http://schemas.microsoft.com/office/powerpoint/2010/main" val="2292162998"/>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146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solidFill>
                  <a:srgbClr val="FFFFFF"/>
                </a:solidFill>
                <a:latin typeface="Arial Narrow" pitchFamily="34" charset="0"/>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6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36" name="Freeform 7"/>
            <p:cNvSpPr>
              <a:spLocks/>
            </p:cNvSpPr>
            <p:nvPr userDrawn="1"/>
          </p:nvSpPr>
          <p:spPr bwMode="hidden">
            <a:xfrm>
              <a:off x="3599" y="2477"/>
              <a:ext cx="186" cy="120"/>
            </a:xfrm>
            <a:custGeom>
              <a:avLst/>
              <a:gdLst>
                <a:gd name="T0" fmla="*/ 190 w 185"/>
                <a:gd name="T1" fmla="*/ 0 h 120"/>
                <a:gd name="T2" fmla="*/ 190 w 185"/>
                <a:gd name="T3" fmla="*/ 6 h 120"/>
                <a:gd name="T4" fmla="*/ 190 w 185"/>
                <a:gd name="T5" fmla="*/ 18 h 120"/>
                <a:gd name="T6" fmla="*/ 190 w 185"/>
                <a:gd name="T7" fmla="*/ 36 h 120"/>
                <a:gd name="T8" fmla="*/ 184 w 185"/>
                <a:gd name="T9" fmla="*/ 54 h 120"/>
                <a:gd name="T10" fmla="*/ 166 w 185"/>
                <a:gd name="T11" fmla="*/ 72 h 120"/>
                <a:gd name="T12" fmla="*/ 142 w 185"/>
                <a:gd name="T13" fmla="*/ 96 h 120"/>
                <a:gd name="T14" fmla="*/ 106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0 w 185"/>
                <a:gd name="T29" fmla="*/ 0 h 120"/>
                <a:gd name="T30" fmla="*/ 190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2 w 526"/>
                <a:gd name="T17" fmla="*/ 179 h 275"/>
                <a:gd name="T18" fmla="*/ 214 w 526"/>
                <a:gd name="T19" fmla="*/ 143 h 275"/>
                <a:gd name="T20" fmla="*/ 256 w 526"/>
                <a:gd name="T21" fmla="*/ 120 h 275"/>
                <a:gd name="T22" fmla="*/ 304 w 526"/>
                <a:gd name="T23" fmla="*/ 96 h 275"/>
                <a:gd name="T24" fmla="*/ 403 w 526"/>
                <a:gd name="T25" fmla="*/ 48 h 275"/>
                <a:gd name="T26" fmla="*/ 452 w 526"/>
                <a:gd name="T27" fmla="*/ 30 h 275"/>
                <a:gd name="T28" fmla="*/ 488 w 526"/>
                <a:gd name="T29" fmla="*/ 12 h 275"/>
                <a:gd name="T30" fmla="*/ 512 w 526"/>
                <a:gd name="T31" fmla="*/ 6 h 275"/>
                <a:gd name="T32" fmla="*/ 530 w 526"/>
                <a:gd name="T33" fmla="*/ 0 h 275"/>
                <a:gd name="T34" fmla="*/ 536 w 526"/>
                <a:gd name="T35" fmla="*/ 0 h 275"/>
                <a:gd name="T36" fmla="*/ 530 w 526"/>
                <a:gd name="T37" fmla="*/ 6 h 275"/>
                <a:gd name="T38" fmla="*/ 518 w 526"/>
                <a:gd name="T39" fmla="*/ 12 h 275"/>
                <a:gd name="T40" fmla="*/ 494 w 526"/>
                <a:gd name="T41" fmla="*/ 24 h 275"/>
                <a:gd name="T42" fmla="*/ 470 w 526"/>
                <a:gd name="T43" fmla="*/ 42 h 275"/>
                <a:gd name="T44" fmla="*/ 446 w 526"/>
                <a:gd name="T45" fmla="*/ 54 h 275"/>
                <a:gd name="T46" fmla="*/ 403 w 526"/>
                <a:gd name="T47" fmla="*/ 78 h 275"/>
                <a:gd name="T48" fmla="*/ 345 w 526"/>
                <a:gd name="T49" fmla="*/ 108 h 275"/>
                <a:gd name="T50" fmla="*/ 280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5 w 718"/>
                <a:gd name="T17" fmla="*/ 228 h 306"/>
                <a:gd name="T18" fmla="*/ 131 w 718"/>
                <a:gd name="T19" fmla="*/ 228 h 306"/>
                <a:gd name="T20" fmla="*/ 149 w 718"/>
                <a:gd name="T21" fmla="*/ 222 h 306"/>
                <a:gd name="T22" fmla="*/ 173 w 718"/>
                <a:gd name="T23" fmla="*/ 216 h 306"/>
                <a:gd name="T24" fmla="*/ 203 w 718"/>
                <a:gd name="T25" fmla="*/ 204 h 306"/>
                <a:gd name="T26" fmla="*/ 280 w 718"/>
                <a:gd name="T27" fmla="*/ 180 h 306"/>
                <a:gd name="T28" fmla="*/ 381 w 718"/>
                <a:gd name="T29" fmla="*/ 156 h 306"/>
                <a:gd name="T30" fmla="*/ 471 w 718"/>
                <a:gd name="T31" fmla="*/ 126 h 306"/>
                <a:gd name="T32" fmla="*/ 554 w 718"/>
                <a:gd name="T33" fmla="*/ 102 h 306"/>
                <a:gd name="T34" fmla="*/ 584 w 718"/>
                <a:gd name="T35" fmla="*/ 90 h 306"/>
                <a:gd name="T36" fmla="*/ 619 w 718"/>
                <a:gd name="T37" fmla="*/ 84 h 306"/>
                <a:gd name="T38" fmla="*/ 637 w 718"/>
                <a:gd name="T39" fmla="*/ 78 h 306"/>
                <a:gd name="T40" fmla="*/ 643 w 718"/>
                <a:gd name="T41" fmla="*/ 72 h 306"/>
                <a:gd name="T42" fmla="*/ 649 w 718"/>
                <a:gd name="T43" fmla="*/ 66 h 306"/>
                <a:gd name="T44" fmla="*/ 667 w 718"/>
                <a:gd name="T45" fmla="*/ 60 h 306"/>
                <a:gd name="T46" fmla="*/ 709 w 718"/>
                <a:gd name="T47" fmla="*/ 30 h 306"/>
                <a:gd name="T48" fmla="*/ 727 w 718"/>
                <a:gd name="T49" fmla="*/ 18 h 306"/>
                <a:gd name="T50" fmla="*/ 733 w 718"/>
                <a:gd name="T51" fmla="*/ 6 h 306"/>
                <a:gd name="T52" fmla="*/ 727 w 718"/>
                <a:gd name="T53" fmla="*/ 0 h 306"/>
                <a:gd name="T54" fmla="*/ 703 w 718"/>
                <a:gd name="T55" fmla="*/ 0 h 306"/>
                <a:gd name="T56" fmla="*/ 643 w 718"/>
                <a:gd name="T57" fmla="*/ 0 h 306"/>
                <a:gd name="T58" fmla="*/ 590 w 718"/>
                <a:gd name="T59" fmla="*/ 0 h 306"/>
                <a:gd name="T60" fmla="*/ 554 w 718"/>
                <a:gd name="T61" fmla="*/ 0 h 306"/>
                <a:gd name="T62" fmla="*/ 524 w 718"/>
                <a:gd name="T63" fmla="*/ 18 h 306"/>
                <a:gd name="T64" fmla="*/ 495 w 718"/>
                <a:gd name="T65" fmla="*/ 42 h 306"/>
                <a:gd name="T66" fmla="*/ 477 w 718"/>
                <a:gd name="T67" fmla="*/ 54 h 306"/>
                <a:gd name="T68" fmla="*/ 459 w 718"/>
                <a:gd name="T69" fmla="*/ 60 h 306"/>
                <a:gd name="T70" fmla="*/ 435 w 718"/>
                <a:gd name="T71" fmla="*/ 60 h 306"/>
                <a:gd name="T72" fmla="*/ 399 w 718"/>
                <a:gd name="T73" fmla="*/ 66 h 306"/>
                <a:gd name="T74" fmla="*/ 352 w 718"/>
                <a:gd name="T75" fmla="*/ 84 h 306"/>
                <a:gd name="T76" fmla="*/ 316 w 718"/>
                <a:gd name="T77" fmla="*/ 108 h 306"/>
                <a:gd name="T78" fmla="*/ 292 w 718"/>
                <a:gd name="T79" fmla="*/ 126 h 306"/>
                <a:gd name="T80" fmla="*/ 280 w 718"/>
                <a:gd name="T81" fmla="*/ 132 h 306"/>
                <a:gd name="T82" fmla="*/ 262 w 718"/>
                <a:gd name="T83" fmla="*/ 138 h 306"/>
                <a:gd name="T84" fmla="*/ 226 w 718"/>
                <a:gd name="T85" fmla="*/ 138 h 306"/>
                <a:gd name="T86" fmla="*/ 191 w 718"/>
                <a:gd name="T87" fmla="*/ 138 h 306"/>
                <a:gd name="T88" fmla="*/ 185 w 718"/>
                <a:gd name="T89" fmla="*/ 138 h 306"/>
                <a:gd name="T90" fmla="*/ 179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040" name="Freeform 11"/>
            <p:cNvSpPr>
              <a:spLocks/>
            </p:cNvSpPr>
            <p:nvPr userDrawn="1"/>
          </p:nvSpPr>
          <p:spPr bwMode="hidden">
            <a:xfrm>
              <a:off x="3358" y="1890"/>
              <a:ext cx="2400" cy="881"/>
            </a:xfrm>
            <a:custGeom>
              <a:avLst/>
              <a:gdLst>
                <a:gd name="T0" fmla="*/ 2269 w 2392"/>
                <a:gd name="T1" fmla="*/ 54 h 881"/>
                <a:gd name="T2" fmla="*/ 2224 w 2392"/>
                <a:gd name="T3" fmla="*/ 54 h 881"/>
                <a:gd name="T4" fmla="*/ 2182 w 2392"/>
                <a:gd name="T5" fmla="*/ 66 h 881"/>
                <a:gd name="T6" fmla="*/ 2056 w 2392"/>
                <a:gd name="T7" fmla="*/ 101 h 881"/>
                <a:gd name="T8" fmla="*/ 1991 w 2392"/>
                <a:gd name="T9" fmla="*/ 119 h 881"/>
                <a:gd name="T10" fmla="*/ 1890 w 2392"/>
                <a:gd name="T11" fmla="*/ 167 h 881"/>
                <a:gd name="T12" fmla="*/ 1866 w 2392"/>
                <a:gd name="T13" fmla="*/ 245 h 881"/>
                <a:gd name="T14" fmla="*/ 1872 w 2392"/>
                <a:gd name="T15" fmla="*/ 305 h 881"/>
                <a:gd name="T16" fmla="*/ 1788 w 2392"/>
                <a:gd name="T17" fmla="*/ 317 h 881"/>
                <a:gd name="T18" fmla="*/ 1622 w 2392"/>
                <a:gd name="T19" fmla="*/ 263 h 881"/>
                <a:gd name="T20" fmla="*/ 1532 w 2392"/>
                <a:gd name="T21" fmla="*/ 257 h 881"/>
                <a:gd name="T22" fmla="*/ 1424 w 2392"/>
                <a:gd name="T23" fmla="*/ 311 h 881"/>
                <a:gd name="T24" fmla="*/ 1356 w 2392"/>
                <a:gd name="T25" fmla="*/ 353 h 881"/>
                <a:gd name="T26" fmla="*/ 1330 w 2392"/>
                <a:gd name="T27" fmla="*/ 359 h 881"/>
                <a:gd name="T28" fmla="*/ 1234 w 2392"/>
                <a:gd name="T29" fmla="*/ 371 h 881"/>
                <a:gd name="T30" fmla="*/ 1180 w 2392"/>
                <a:gd name="T31" fmla="*/ 365 h 881"/>
                <a:gd name="T32" fmla="*/ 1073 w 2392"/>
                <a:gd name="T33" fmla="*/ 371 h 881"/>
                <a:gd name="T34" fmla="*/ 972 w 2392"/>
                <a:gd name="T35" fmla="*/ 383 h 881"/>
                <a:gd name="T36" fmla="*/ 936 w 2392"/>
                <a:gd name="T37" fmla="*/ 401 h 881"/>
                <a:gd name="T38" fmla="*/ 834 w 2392"/>
                <a:gd name="T39" fmla="*/ 419 h 881"/>
                <a:gd name="T40" fmla="*/ 793 w 2392"/>
                <a:gd name="T41" fmla="*/ 419 h 881"/>
                <a:gd name="T42" fmla="*/ 674 w 2392"/>
                <a:gd name="T43" fmla="*/ 437 h 881"/>
                <a:gd name="T44" fmla="*/ 608 w 2392"/>
                <a:gd name="T45" fmla="*/ 473 h 881"/>
                <a:gd name="T46" fmla="*/ 513 w 2392"/>
                <a:gd name="T47" fmla="*/ 467 h 881"/>
                <a:gd name="T48" fmla="*/ 436 w 2392"/>
                <a:gd name="T49" fmla="*/ 491 h 881"/>
                <a:gd name="T50" fmla="*/ 418 w 2392"/>
                <a:gd name="T51" fmla="*/ 539 h 881"/>
                <a:gd name="T52" fmla="*/ 352 w 2392"/>
                <a:gd name="T53" fmla="*/ 569 h 881"/>
                <a:gd name="T54" fmla="*/ 227 w 2392"/>
                <a:gd name="T55" fmla="*/ 599 h 881"/>
                <a:gd name="T56" fmla="*/ 138 w 2392"/>
                <a:gd name="T57" fmla="*/ 647 h 881"/>
                <a:gd name="T58" fmla="*/ 108 w 2392"/>
                <a:gd name="T59" fmla="*/ 659 h 881"/>
                <a:gd name="T60" fmla="*/ 0 w 2392"/>
                <a:gd name="T61" fmla="*/ 671 h 881"/>
                <a:gd name="T62" fmla="*/ 84 w 2392"/>
                <a:gd name="T63" fmla="*/ 695 h 881"/>
                <a:gd name="T64" fmla="*/ 268 w 2392"/>
                <a:gd name="T65" fmla="*/ 653 h 881"/>
                <a:gd name="T66" fmla="*/ 483 w 2392"/>
                <a:gd name="T67" fmla="*/ 569 h 881"/>
                <a:gd name="T68" fmla="*/ 578 w 2392"/>
                <a:gd name="T69" fmla="*/ 521 h 881"/>
                <a:gd name="T70" fmla="*/ 656 w 2392"/>
                <a:gd name="T71" fmla="*/ 515 h 881"/>
                <a:gd name="T72" fmla="*/ 888 w 2392"/>
                <a:gd name="T73" fmla="*/ 461 h 881"/>
                <a:gd name="T74" fmla="*/ 1168 w 2392"/>
                <a:gd name="T75" fmla="*/ 425 h 881"/>
                <a:gd name="T76" fmla="*/ 1312 w 2392"/>
                <a:gd name="T77" fmla="*/ 461 h 881"/>
                <a:gd name="T78" fmla="*/ 1442 w 2392"/>
                <a:gd name="T79" fmla="*/ 533 h 881"/>
                <a:gd name="T80" fmla="*/ 1460 w 2392"/>
                <a:gd name="T81" fmla="*/ 617 h 881"/>
                <a:gd name="T82" fmla="*/ 1401 w 2392"/>
                <a:gd name="T83" fmla="*/ 653 h 881"/>
                <a:gd name="T84" fmla="*/ 1246 w 2392"/>
                <a:gd name="T85" fmla="*/ 701 h 881"/>
                <a:gd name="T86" fmla="*/ 1132 w 2392"/>
                <a:gd name="T87" fmla="*/ 755 h 881"/>
                <a:gd name="T88" fmla="*/ 1085 w 2392"/>
                <a:gd name="T89" fmla="*/ 809 h 881"/>
                <a:gd name="T90" fmla="*/ 1097 w 2392"/>
                <a:gd name="T91" fmla="*/ 869 h 881"/>
                <a:gd name="T92" fmla="*/ 1126 w 2392"/>
                <a:gd name="T93" fmla="*/ 881 h 881"/>
                <a:gd name="T94" fmla="*/ 1228 w 2392"/>
                <a:gd name="T95" fmla="*/ 869 h 881"/>
                <a:gd name="T96" fmla="*/ 1413 w 2392"/>
                <a:gd name="T97" fmla="*/ 857 h 881"/>
                <a:gd name="T98" fmla="*/ 1466 w 2392"/>
                <a:gd name="T99" fmla="*/ 851 h 881"/>
                <a:gd name="T100" fmla="*/ 1508 w 2392"/>
                <a:gd name="T101" fmla="*/ 833 h 881"/>
                <a:gd name="T102" fmla="*/ 1705 w 2392"/>
                <a:gd name="T103" fmla="*/ 743 h 881"/>
                <a:gd name="T104" fmla="*/ 1836 w 2392"/>
                <a:gd name="T105" fmla="*/ 689 h 881"/>
                <a:gd name="T106" fmla="*/ 1914 w 2392"/>
                <a:gd name="T107" fmla="*/ 581 h 881"/>
                <a:gd name="T108" fmla="*/ 2074 w 2392"/>
                <a:gd name="T109" fmla="*/ 389 h 881"/>
                <a:gd name="T110" fmla="*/ 2242 w 2392"/>
                <a:gd name="T111" fmla="*/ 269 h 881"/>
                <a:gd name="T112" fmla="*/ 2289 w 2392"/>
                <a:gd name="T113" fmla="*/ 239 h 881"/>
                <a:gd name="T114" fmla="*/ 2432 w 2392"/>
                <a:gd name="T115" fmla="*/ 0 h 881"/>
                <a:gd name="T116" fmla="*/ 234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sp>
          <p:nvSpPr>
            <p:cNvPr id="1147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147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Narrow" pitchFamily="34" charset="0"/>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latin typeface="Arial Narrow" pitchFamily="34" charset="0"/>
              </a:endParaRPr>
            </a:p>
          </p:txBody>
        </p:sp>
      </p:grpSp>
      <p:sp>
        <p:nvSpPr>
          <p:cNvPr id="1147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7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en-US">
              <a:solidFill>
                <a:srgbClr val="FFFFFF"/>
              </a:solidFill>
            </a:endParaRPr>
          </a:p>
        </p:txBody>
      </p:sp>
      <p:sp>
        <p:nvSpPr>
          <p:cNvPr id="1147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endParaRPr lang="en-US">
              <a:solidFill>
                <a:srgbClr val="FFFFFF"/>
              </a:solidFill>
            </a:endParaRPr>
          </a:p>
        </p:txBody>
      </p:sp>
      <p:sp>
        <p:nvSpPr>
          <p:cNvPr id="1147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pPr>
              <a:defRPr/>
            </a:pPr>
            <a:fld id="{865679D3-D814-475D-A2F0-1F9E07CD2824}" type="slidenum">
              <a:rPr lang="en-US">
                <a:solidFill>
                  <a:srgbClr val="FFFFFF"/>
                </a:solidFill>
              </a:rPr>
              <a:pPr>
                <a:defRPr/>
              </a:pPr>
              <a:t>‹#›</a:t>
            </a:fld>
            <a:endParaRPr lang="en-US">
              <a:solidFill>
                <a:srgbClr val="FFFFFF"/>
              </a:solidFill>
            </a:endParaRPr>
          </a:p>
        </p:txBody>
      </p:sp>
      <p:sp>
        <p:nvSpPr>
          <p:cNvPr id="1147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82005227"/>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s.org/man/crs/RL32209.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en.wikipedia.org/wiki/File:US-MarshallPlanAid-Logo.svg" TargetMode="External"/><Relationship Id="rId7" Type="http://schemas.openxmlformats.org/officeDocument/2006/relationships/hyperlink" Target="http://en.wikipedia.org/wiki/File:Bundesarchiv_Bild_183-B0527-0001-753,_Krefeld,_Hungerwinter,_Demonstration.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en.wikipedia.org/wiki/File:Marshall_Plan.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nsilium.europa.eu/eeas/security-defence/eu-operations?lang=en"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hyperlink" Target="../aids/Commission%20opinion%20on%20Serbia%20application%20for%20membership.pdf" TargetMode="External"/><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hyperlink" Target="http://ec.europa.eu/enlargement/countries/detailed-country-information/serbia/index_en.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eeas.europa.eu/index_en.ht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762000" y="1676400"/>
            <a:ext cx="7772400" cy="1736725"/>
          </a:xfrm>
        </p:spPr>
        <p:txBody>
          <a:bodyPr/>
          <a:lstStyle/>
          <a:p>
            <a:r>
              <a:rPr lang="en-US" b="1" dirty="0" smtClean="0">
                <a:solidFill>
                  <a:schemeClr val="tx1"/>
                </a:solidFill>
              </a:rPr>
              <a:t>US-EU relations</a:t>
            </a:r>
            <a:br>
              <a:rPr lang="en-US" b="1" dirty="0" smtClean="0">
                <a:solidFill>
                  <a:schemeClr val="tx1"/>
                </a:solidFill>
              </a:rPr>
            </a:br>
            <a:r>
              <a:rPr lang="en-US" sz="4400" b="1" dirty="0" smtClean="0">
                <a:solidFill>
                  <a:schemeClr val="tx1"/>
                </a:solidFill>
              </a:rPr>
              <a:t>a delicate rebalancing act</a:t>
            </a:r>
            <a:endParaRPr lang="en-US" sz="4800" b="1" dirty="0">
              <a:solidFill>
                <a:schemeClr val="tx1"/>
              </a:solidFill>
            </a:endParaRPr>
          </a:p>
        </p:txBody>
      </p:sp>
      <p:sp>
        <p:nvSpPr>
          <p:cNvPr id="3" name="Rectangle 4"/>
          <p:cNvSpPr txBox="1">
            <a:spLocks noChangeArrowheads="1"/>
          </p:cNvSpPr>
          <p:nvPr/>
        </p:nvSpPr>
        <p:spPr bwMode="auto">
          <a:xfrm>
            <a:off x="914400" y="4114800"/>
            <a:ext cx="7772400" cy="1736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3200" kern="0" dirty="0" smtClean="0"/>
              <a:t>Liesbet Hooghe</a:t>
            </a:r>
          </a:p>
          <a:p>
            <a:r>
              <a:rPr lang="en-US" sz="3200" kern="0" dirty="0" err="1" smtClean="0"/>
              <a:t>Kenan</a:t>
            </a:r>
            <a:r>
              <a:rPr lang="en-US" sz="3200" kern="0" dirty="0" smtClean="0"/>
              <a:t> Professor in Political Science</a:t>
            </a:r>
          </a:p>
          <a:p>
            <a:r>
              <a:rPr lang="en-US" sz="3200" kern="0" dirty="0" smtClean="0"/>
              <a:t>University of North Carolina</a:t>
            </a:r>
            <a:endParaRPr lang="en-US" sz="3200" kern="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Security</a:t>
            </a:r>
            <a:endParaRPr lang="en-US" dirty="0"/>
          </a:p>
        </p:txBody>
      </p:sp>
    </p:spTree>
    <p:extLst>
      <p:ext uri="{BB962C8B-B14F-4D97-AF65-F5344CB8AC3E}">
        <p14:creationId xmlns:p14="http://schemas.microsoft.com/office/powerpoint/2010/main" val="2180973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57200" y="762000"/>
            <a:ext cx="8229600" cy="2465388"/>
          </a:xfrm>
        </p:spPr>
        <p:txBody>
          <a:bodyPr/>
          <a:lstStyle/>
          <a:p>
            <a:pPr eaLnBrk="1" hangingPunct="1">
              <a:defRPr/>
            </a:pPr>
            <a:r>
              <a:rPr lang="en-US" sz="4000" b="1" dirty="0" smtClean="0">
                <a:solidFill>
                  <a:schemeClr val="tx1"/>
                </a:solidFill>
              </a:rPr>
              <a:t>The Twin Towers</a:t>
            </a:r>
            <a:r>
              <a:rPr lang="en-US" sz="4000" dirty="0" smtClean="0">
                <a:solidFill>
                  <a:schemeClr val="tx1"/>
                </a:solidFill>
              </a:rPr>
              <a:t> </a:t>
            </a:r>
            <a:br>
              <a:rPr lang="en-US" sz="4000" dirty="0" smtClean="0">
                <a:solidFill>
                  <a:schemeClr val="tx1"/>
                </a:solidFill>
              </a:rPr>
            </a:br>
            <a:r>
              <a:rPr lang="en-US" sz="4000" dirty="0" smtClean="0">
                <a:solidFill>
                  <a:schemeClr val="tx1"/>
                </a:solidFill>
              </a:rPr>
              <a:t>Shared grief</a:t>
            </a:r>
            <a:br>
              <a:rPr lang="en-US" sz="4000" dirty="0" smtClean="0">
                <a:solidFill>
                  <a:schemeClr val="tx1"/>
                </a:solidFill>
              </a:rPr>
            </a:br>
            <a:r>
              <a:rPr lang="en-US" sz="4000" dirty="0" smtClean="0">
                <a:solidFill>
                  <a:schemeClr val="tx1"/>
                </a:solidFill>
              </a:rPr>
              <a:t>Common resolve</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sp>
        <p:nvSpPr>
          <p:cNvPr id="34821" name="Text Box 5"/>
          <p:cNvSpPr txBox="1">
            <a:spLocks noChangeArrowheads="1"/>
          </p:cNvSpPr>
          <p:nvPr/>
        </p:nvSpPr>
        <p:spPr bwMode="auto">
          <a:xfrm>
            <a:off x="-381000" y="3132138"/>
            <a:ext cx="4114800" cy="1200150"/>
          </a:xfrm>
          <a:prstGeom prst="rect">
            <a:avLst/>
          </a:prstGeom>
          <a:noFill/>
          <a:ln w="9525">
            <a:noFill/>
            <a:miter lim="800000"/>
            <a:headEnd/>
            <a:tailEnd/>
          </a:ln>
          <a:effec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3600" dirty="0" smtClean="0">
                <a:effectLst>
                  <a:outerShdw blurRad="38100" dist="38100" dir="2700000" algn="tl">
                    <a:srgbClr val="000000"/>
                  </a:outerShdw>
                </a:effectLst>
              </a:rPr>
              <a:t>NATO invokes Article V</a:t>
            </a:r>
          </a:p>
        </p:txBody>
      </p:sp>
      <p:sp>
        <p:nvSpPr>
          <p:cNvPr id="4" name="TextBox 3"/>
          <p:cNvSpPr txBox="1"/>
          <p:nvPr/>
        </p:nvSpPr>
        <p:spPr>
          <a:xfrm>
            <a:off x="3352800" y="2514600"/>
            <a:ext cx="5638800" cy="4094163"/>
          </a:xfrm>
          <a:prstGeom prst="rect">
            <a:avLst/>
          </a:prstGeom>
          <a:solidFill>
            <a:schemeClr val="accent4">
              <a:lumMod val="25000"/>
            </a:schemeClr>
          </a:solidFill>
          <a:ln w="73025" cmpd="thickThin">
            <a:solidFill>
              <a:schemeClr val="bg2">
                <a:lumMod val="75000"/>
              </a:schemeClr>
            </a:solidFill>
          </a:ln>
        </p:spPr>
        <p:txBody>
          <a:bodyPr>
            <a:spAutoFit/>
          </a:bodyPr>
          <a:lstStyle/>
          <a:p>
            <a:pPr algn="just">
              <a:defRPr/>
            </a:pPr>
            <a:r>
              <a:rPr lang="en-US" sz="2000" i="1" dirty="0"/>
              <a:t>The Parties agree that an armed attack against one or more of them in Europe or North America shall be considered an attack against them all and consequently they agree that, if such an armed attack occurs, each of them, in exercise of the right of individual or collective </a:t>
            </a:r>
            <a:r>
              <a:rPr lang="en-US" sz="2000" i="1" dirty="0" err="1"/>
              <a:t>self-defence</a:t>
            </a:r>
            <a:r>
              <a:rPr lang="en-US" sz="2000" i="1" dirty="0"/>
              <a:t> </a:t>
            </a:r>
            <a:r>
              <a:rPr lang="en-US" sz="2000" i="1" dirty="0" err="1"/>
              <a:t>recognised</a:t>
            </a:r>
            <a:r>
              <a:rPr lang="en-US" sz="2000" i="1" dirty="0"/>
              <a:t> by Article 51 of the Charter of the United Nations, will assist the Party or Parties so attacked by taking forthwith, individually and in concert with the other Parties, such action as it deems necessary, including the use of armed force, to restore and maintain the security of the North Atlantic area.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81707"/>
            <a:ext cx="6934200" cy="52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2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34821"/>
                                        </p:tgtEl>
                                        <p:attrNameLst>
                                          <p:attrName>style.visibility</p:attrName>
                                        </p:attrNameLst>
                                      </p:cBhvr>
                                      <p:to>
                                        <p:strVal val="visible"/>
                                      </p:to>
                                    </p:set>
                                    <p:animEffect transition="in" filter="fade">
                                      <p:cBhvr>
                                        <p:cTn id="9" dur="1000"/>
                                        <p:tgtEl>
                                          <p:spTgt spid="34821"/>
                                        </p:tgtEl>
                                      </p:cBhvr>
                                    </p:animEffect>
                                    <p:anim calcmode="lin" valueType="num">
                                      <p:cBhvr>
                                        <p:cTn id="10" dur="1000" fill="hold"/>
                                        <p:tgtEl>
                                          <p:spTgt spid="34821"/>
                                        </p:tgtEl>
                                        <p:attrNameLst>
                                          <p:attrName>ppt_x</p:attrName>
                                        </p:attrNameLst>
                                      </p:cBhvr>
                                      <p:tavLst>
                                        <p:tav tm="0">
                                          <p:val>
                                            <p:strVal val="#ppt_x"/>
                                          </p:val>
                                        </p:tav>
                                        <p:tav tm="100000">
                                          <p:val>
                                            <p:strVal val="#ppt_x"/>
                                          </p:val>
                                        </p:tav>
                                      </p:tavLst>
                                    </p:anim>
                                    <p:anim calcmode="lin" valueType="num">
                                      <p:cBhvr>
                                        <p:cTn id="11" dur="1000" fill="hold"/>
                                        <p:tgtEl>
                                          <p:spTgt spid="34821"/>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09600"/>
            <a:ext cx="7772400" cy="838200"/>
          </a:xfrm>
        </p:spPr>
        <p:txBody>
          <a:bodyPr/>
          <a:lstStyle/>
          <a:p>
            <a:pPr eaLnBrk="1" hangingPunct="1">
              <a:defRPr/>
            </a:pPr>
            <a:r>
              <a:rPr lang="en-US" sz="4000" b="1" dirty="0" smtClean="0"/>
              <a:t>A PARTING OF THE WAYS</a:t>
            </a:r>
            <a:br>
              <a:rPr lang="en-US" sz="4000" b="1" dirty="0" smtClean="0"/>
            </a:br>
            <a:r>
              <a:rPr lang="en-US" sz="4000" b="1" dirty="0" smtClean="0"/>
              <a:t>contentious dossiers</a:t>
            </a:r>
            <a:br>
              <a:rPr lang="en-US" sz="4000" b="1" dirty="0" smtClean="0"/>
            </a:br>
            <a:endParaRPr lang="en-US" sz="4000" b="1" dirty="0" smtClean="0"/>
          </a:p>
        </p:txBody>
      </p:sp>
      <p:sp>
        <p:nvSpPr>
          <p:cNvPr id="40963" name="Rectangle 3"/>
          <p:cNvSpPr>
            <a:spLocks noGrp="1" noChangeArrowheads="1"/>
          </p:cNvSpPr>
          <p:nvPr>
            <p:ph type="body" idx="1"/>
          </p:nvPr>
        </p:nvSpPr>
        <p:spPr>
          <a:xfrm>
            <a:off x="762000" y="1828800"/>
            <a:ext cx="7772400" cy="4191000"/>
          </a:xfrm>
          <a:ln>
            <a:solidFill>
              <a:schemeClr val="accent1"/>
            </a:solidFill>
          </a:ln>
        </p:spPr>
        <p:txBody>
          <a:bodyPr/>
          <a:lstStyle/>
          <a:p>
            <a:pPr eaLnBrk="1" hangingPunct="1">
              <a:defRPr/>
            </a:pPr>
            <a:r>
              <a:rPr lang="en-US" dirty="0" smtClean="0">
                <a:latin typeface="Arial Narrow" pitchFamily="34" charset="0"/>
              </a:rPr>
              <a:t>Iraq</a:t>
            </a:r>
          </a:p>
          <a:p>
            <a:pPr eaLnBrk="1" hangingPunct="1">
              <a:defRPr/>
            </a:pPr>
            <a:r>
              <a:rPr lang="en-US" dirty="0" smtClean="0">
                <a:latin typeface="Arial Narrow" pitchFamily="34" charset="0"/>
              </a:rPr>
              <a:t>Foreign Aid/Debt Relief</a:t>
            </a:r>
            <a:endParaRPr lang="en-US" dirty="0" smtClean="0">
              <a:solidFill>
                <a:schemeClr val="accent1"/>
              </a:solidFill>
              <a:latin typeface="Arial Narrow" pitchFamily="34" charset="0"/>
            </a:endParaRPr>
          </a:p>
          <a:p>
            <a:pPr eaLnBrk="1" hangingPunct="1">
              <a:defRPr/>
            </a:pPr>
            <a:r>
              <a:rPr lang="en-US" dirty="0" smtClean="0">
                <a:latin typeface="Arial Narrow" pitchFamily="34" charset="0"/>
              </a:rPr>
              <a:t>International Criminal Court</a:t>
            </a:r>
          </a:p>
          <a:p>
            <a:pPr eaLnBrk="1" hangingPunct="1">
              <a:defRPr/>
            </a:pPr>
            <a:r>
              <a:rPr lang="en-US" dirty="0" smtClean="0">
                <a:latin typeface="Arial Narrow" pitchFamily="34" charset="0"/>
              </a:rPr>
              <a:t>Kyoto Protocol, global warming</a:t>
            </a:r>
            <a:endParaRPr lang="en-US" dirty="0" smtClean="0">
              <a:solidFill>
                <a:schemeClr val="accent1"/>
              </a:solidFill>
              <a:latin typeface="Arial Narrow" pitchFamily="34" charset="0"/>
            </a:endParaRPr>
          </a:p>
          <a:p>
            <a:pPr eaLnBrk="1" hangingPunct="1">
              <a:defRPr/>
            </a:pPr>
            <a:r>
              <a:rPr lang="en-US" dirty="0" smtClean="0">
                <a:latin typeface="Arial Narrow" pitchFamily="34" charset="0"/>
              </a:rPr>
              <a:t>Economic protectionism</a:t>
            </a:r>
          </a:p>
          <a:p>
            <a:pPr eaLnBrk="1" hangingPunct="1">
              <a:defRPr/>
            </a:pPr>
            <a:r>
              <a:rPr lang="en-US" dirty="0" smtClean="0">
                <a:latin typeface="Arial Narrow" pitchFamily="34" charset="0"/>
              </a:rPr>
              <a:t>Landmines</a:t>
            </a:r>
          </a:p>
          <a:p>
            <a:pPr eaLnBrk="1" hangingPunct="1">
              <a:defRPr/>
            </a:pPr>
            <a:r>
              <a:rPr lang="en-US" dirty="0" smtClean="0">
                <a:latin typeface="Arial Narrow" pitchFamily="34" charset="0"/>
              </a:rPr>
              <a:t>Genetically modified foods</a:t>
            </a:r>
          </a:p>
        </p:txBody>
      </p:sp>
    </p:spTree>
    <p:extLst>
      <p:ext uri="{BB962C8B-B14F-4D97-AF65-F5344CB8AC3E}">
        <p14:creationId xmlns:p14="http://schemas.microsoft.com/office/powerpoint/2010/main" val="4968606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404938"/>
            <a:ext cx="491966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5"/>
          <p:cNvSpPr>
            <a:spLocks noChangeArrowheads="1"/>
          </p:cNvSpPr>
          <p:nvPr/>
        </p:nvSpPr>
        <p:spPr bwMode="auto">
          <a:xfrm>
            <a:off x="109538" y="4927600"/>
            <a:ext cx="4379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Full question wording</a:t>
            </a:r>
            <a:r>
              <a:rPr lang="en-US"/>
              <a:t>: Please tell me if you have a very favorable, somewhat favorable, somewhat unfavorable or very unfavorable opinion of the United States.</a:t>
            </a:r>
          </a:p>
        </p:txBody>
      </p:sp>
      <p:sp>
        <p:nvSpPr>
          <p:cNvPr id="9220" name="TextBox 11"/>
          <p:cNvSpPr txBox="1">
            <a:spLocks noChangeArrowheads="1"/>
          </p:cNvSpPr>
          <p:nvPr/>
        </p:nvSpPr>
        <p:spPr bwMode="auto">
          <a:xfrm>
            <a:off x="36513" y="85725"/>
            <a:ext cx="4527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a:t>Percentage favorable opinion</a:t>
            </a:r>
            <a:br>
              <a:rPr lang="en-US" sz="2400"/>
            </a:br>
            <a:r>
              <a:rPr lang="en-US" sz="2400"/>
              <a:t>of the United States</a:t>
            </a:r>
          </a:p>
        </p:txBody>
      </p:sp>
      <p:sp>
        <p:nvSpPr>
          <p:cNvPr id="9221" name="TextBox 1"/>
          <p:cNvSpPr txBox="1">
            <a:spLocks noChangeArrowheads="1"/>
          </p:cNvSpPr>
          <p:nvPr/>
        </p:nvSpPr>
        <p:spPr bwMode="auto">
          <a:xfrm>
            <a:off x="642938" y="648811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b="1"/>
              <a:t>Source: Pew Foundation Public Opinion Surveys, see website</a:t>
            </a:r>
          </a:p>
        </p:txBody>
      </p:sp>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04938"/>
            <a:ext cx="5715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3"/>
          <p:cNvSpPr>
            <a:spLocks noChangeArrowheads="1"/>
          </p:cNvSpPr>
          <p:nvPr/>
        </p:nvSpPr>
        <p:spPr bwMode="auto">
          <a:xfrm>
            <a:off x="4643438" y="4927600"/>
            <a:ext cx="44243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t>Full question wording</a:t>
            </a:r>
            <a:r>
              <a:rPr lang="en-US" sz="1600" dirty="0"/>
              <a:t>: In making international policy decisions, to what extent do you think the United States takes into account the interests of countries like (survey country) - a great deal, a fair amount, not too much, or not at all?</a:t>
            </a:r>
          </a:p>
        </p:txBody>
      </p:sp>
      <p:sp>
        <p:nvSpPr>
          <p:cNvPr id="9224" name="TextBox 9"/>
          <p:cNvSpPr txBox="1">
            <a:spLocks noChangeArrowheads="1"/>
          </p:cNvSpPr>
          <p:nvPr/>
        </p:nvSpPr>
        <p:spPr bwMode="auto">
          <a:xfrm>
            <a:off x="4343400" y="96838"/>
            <a:ext cx="482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dirty="0"/>
              <a:t>Percentage thinking that US takes into account interests of [country] in international policy</a:t>
            </a:r>
          </a:p>
        </p:txBody>
      </p:sp>
    </p:spTree>
    <p:extLst>
      <p:ext uri="{BB962C8B-B14F-4D97-AF65-F5344CB8AC3E}">
        <p14:creationId xmlns:p14="http://schemas.microsoft.com/office/powerpoint/2010/main" val="177916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1000"/>
                                        <p:tgtEl>
                                          <p:spTgt spid="9223"/>
                                        </p:tgtEl>
                                      </p:cBhvr>
                                    </p:animEffect>
                                    <p:anim calcmode="lin" valueType="num">
                                      <p:cBhvr>
                                        <p:cTn id="18" dur="1000" fill="hold"/>
                                        <p:tgtEl>
                                          <p:spTgt spid="9223"/>
                                        </p:tgtEl>
                                        <p:attrNameLst>
                                          <p:attrName>ppt_x</p:attrName>
                                        </p:attrNameLst>
                                      </p:cBhvr>
                                      <p:tavLst>
                                        <p:tav tm="0">
                                          <p:val>
                                            <p:strVal val="#ppt_x"/>
                                          </p:val>
                                        </p:tav>
                                        <p:tav tm="100000">
                                          <p:val>
                                            <p:strVal val="#ppt_x"/>
                                          </p:val>
                                        </p:tav>
                                      </p:tavLst>
                                    </p:anim>
                                    <p:anim calcmode="lin" valueType="num">
                                      <p:cBhvr>
                                        <p:cTn id="1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826" y="1135063"/>
            <a:ext cx="5846450" cy="414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85800" y="5410200"/>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t>Full question wording: </a:t>
            </a:r>
            <a:r>
              <a:rPr lang="en-US" dirty="0"/>
              <a:t>Now I'm going to read a list of political leaders. For each, tell me how much confidence you have in each leader to do the right thing regarding world affairs - a lot of confidence, some confidence, not too much confidence, or no confidence at all. U.S. President George W. Bush (2002-2008), Barack Obama (2009)</a:t>
            </a:r>
            <a:endParaRPr lang="en-US" sz="1400" dirty="0"/>
          </a:p>
        </p:txBody>
      </p:sp>
      <p:sp>
        <p:nvSpPr>
          <p:cNvPr id="14" name="TextBox 13"/>
          <p:cNvSpPr txBox="1">
            <a:spLocks noChangeArrowheads="1"/>
          </p:cNvSpPr>
          <p:nvPr/>
        </p:nvSpPr>
        <p:spPr bwMode="auto">
          <a:xfrm>
            <a:off x="2667000" y="152400"/>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dirty="0"/>
              <a:t>Percentage having confidence in US president</a:t>
            </a:r>
          </a:p>
        </p:txBody>
      </p:sp>
    </p:spTree>
    <p:extLst>
      <p:ext uri="{BB962C8B-B14F-4D97-AF65-F5344CB8AC3E}">
        <p14:creationId xmlns:p14="http://schemas.microsoft.com/office/powerpoint/2010/main" val="278616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b="1" dirty="0" smtClean="0"/>
              <a:t>Robert </a:t>
            </a:r>
            <a:r>
              <a:rPr lang="en-US" b="1" dirty="0" err="1" smtClean="0"/>
              <a:t>Kagan’s</a:t>
            </a:r>
            <a:r>
              <a:rPr lang="en-US" b="1" dirty="0" smtClean="0"/>
              <a:t> argument</a:t>
            </a:r>
          </a:p>
        </p:txBody>
      </p:sp>
      <p:sp>
        <p:nvSpPr>
          <p:cNvPr id="93187" name="Rectangle 3"/>
          <p:cNvSpPr>
            <a:spLocks noGrp="1" noChangeArrowheads="1"/>
          </p:cNvSpPr>
          <p:nvPr>
            <p:ph type="body" idx="1"/>
          </p:nvPr>
        </p:nvSpPr>
        <p:spPr>
          <a:xfrm>
            <a:off x="457200" y="1600200"/>
            <a:ext cx="8229600" cy="3992563"/>
          </a:xfrm>
        </p:spPr>
        <p:txBody>
          <a:bodyPr/>
          <a:lstStyle/>
          <a:p>
            <a:pPr eaLnBrk="1" hangingPunct="1">
              <a:defRPr/>
            </a:pPr>
            <a:r>
              <a:rPr lang="en-US" dirty="0" smtClean="0"/>
              <a:t>“Americans are from Mars – Europeans are from Venus” </a:t>
            </a:r>
          </a:p>
          <a:p>
            <a:pPr eaLnBrk="1" hangingPunct="1">
              <a:buSzPct val="90000"/>
              <a:buFont typeface="Wingdings" pitchFamily="2" charset="2"/>
              <a:buNone/>
              <a:defRPr/>
            </a:pPr>
            <a:endParaRPr lang="en-US" sz="1400" dirty="0" smtClean="0"/>
          </a:p>
          <a:p>
            <a:pPr eaLnBrk="1" hangingPunct="1">
              <a:defRPr/>
            </a:pPr>
            <a:r>
              <a:rPr lang="en-US" dirty="0" smtClean="0"/>
              <a:t>America is powerful; Europe is weak</a:t>
            </a:r>
          </a:p>
          <a:p>
            <a:pPr eaLnBrk="1" hangingPunct="1">
              <a:defRPr/>
            </a:pPr>
            <a:r>
              <a:rPr lang="en-US" dirty="0" smtClean="0"/>
              <a:t>America has a stick and wants to use it</a:t>
            </a:r>
          </a:p>
          <a:p>
            <a:pPr eaLnBrk="1" hangingPunct="1">
              <a:defRPr/>
            </a:pPr>
            <a:r>
              <a:rPr lang="en-US" dirty="0" smtClean="0"/>
              <a:t>Europe does not, and wants to avoid fights</a:t>
            </a:r>
          </a:p>
        </p:txBody>
      </p:sp>
      <p:sp>
        <p:nvSpPr>
          <p:cNvPr id="17412" name="Text Box 4"/>
          <p:cNvSpPr txBox="1">
            <a:spLocks noChangeArrowheads="1"/>
          </p:cNvSpPr>
          <p:nvPr/>
        </p:nvSpPr>
        <p:spPr bwMode="auto">
          <a:xfrm>
            <a:off x="609600" y="617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cs typeface="Arial" charset="0"/>
            </a:endParaRPr>
          </a:p>
        </p:txBody>
      </p:sp>
      <p:sp>
        <p:nvSpPr>
          <p:cNvPr id="17413" name="Text Box 5"/>
          <p:cNvSpPr txBox="1">
            <a:spLocks noChangeArrowheads="1"/>
          </p:cNvSpPr>
          <p:nvPr/>
        </p:nvSpPr>
        <p:spPr bwMode="auto">
          <a:xfrm>
            <a:off x="609600" y="5486400"/>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cs typeface="Arial" charset="0"/>
              </a:rPr>
              <a:t>Robert Kagan, “Power and Weakness,” </a:t>
            </a:r>
            <a:r>
              <a:rPr lang="en-US" sz="2000" u="sng">
                <a:cs typeface="Arial" charset="0"/>
              </a:rPr>
              <a:t>Policy Review</a:t>
            </a:r>
            <a:r>
              <a:rPr lang="en-US" sz="2000">
                <a:cs typeface="Arial" charset="0"/>
              </a:rPr>
              <a:t>, No. 113, 	June 2002.</a:t>
            </a:r>
            <a:r>
              <a:rPr lang="en-US">
                <a:cs typeface="Arial" charset="0"/>
              </a:rPr>
              <a:t>	</a:t>
            </a:r>
          </a:p>
        </p:txBody>
      </p:sp>
    </p:spTree>
    <p:extLst>
      <p:ext uri="{BB962C8B-B14F-4D97-AF65-F5344CB8AC3E}">
        <p14:creationId xmlns:p14="http://schemas.microsoft.com/office/powerpoint/2010/main" val="103762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Robert </a:t>
            </a:r>
            <a:r>
              <a:rPr lang="en-US" dirty="0" err="1" smtClean="0">
                <a:solidFill>
                  <a:schemeClr val="tx1"/>
                </a:solidFill>
              </a:rPr>
              <a:t>Kagan</a:t>
            </a:r>
            <a:r>
              <a:rPr lang="en-US" dirty="0" smtClean="0">
                <a:solidFill>
                  <a:schemeClr val="tx1"/>
                </a:solidFill>
              </a:rPr>
              <a:t> on the EU</a:t>
            </a:r>
            <a:endParaRPr lang="en-US" dirty="0">
              <a:solidFill>
                <a:schemeClr val="tx1"/>
              </a:solidFill>
            </a:endParaRP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algn="ctr">
              <a:buNone/>
            </a:pPr>
            <a:r>
              <a:rPr lang="en-US" i="1" dirty="0" smtClean="0">
                <a:latin typeface="Berlin Sans FB" pitchFamily="34" charset="0"/>
              </a:rPr>
              <a:t>“Europeans insist they  </a:t>
            </a:r>
            <a:r>
              <a:rPr lang="en-US" dirty="0" smtClean="0">
                <a:solidFill>
                  <a:srgbClr val="FFFF00"/>
                </a:solidFill>
                <a:latin typeface="Berlin Sans FB" pitchFamily="34" charset="0"/>
              </a:rPr>
              <a:t>approach problems with greater nuance and sophistication</a:t>
            </a:r>
            <a:r>
              <a:rPr lang="en-US" i="1" dirty="0" smtClean="0">
                <a:latin typeface="Berlin Sans FB" pitchFamily="34" charset="0"/>
              </a:rPr>
              <a:t>. They try to influence others through </a:t>
            </a:r>
            <a:r>
              <a:rPr lang="en-US" dirty="0" smtClean="0">
                <a:solidFill>
                  <a:srgbClr val="FFFF00"/>
                </a:solidFill>
                <a:latin typeface="Berlin Sans FB" pitchFamily="34" charset="0"/>
              </a:rPr>
              <a:t>subtlety and indirection</a:t>
            </a:r>
            <a:r>
              <a:rPr lang="en-US" i="1" dirty="0" smtClean="0">
                <a:latin typeface="Berlin Sans FB" pitchFamily="34" charset="0"/>
              </a:rPr>
              <a:t>. They are more </a:t>
            </a:r>
            <a:r>
              <a:rPr lang="en-US" dirty="0" smtClean="0">
                <a:solidFill>
                  <a:srgbClr val="FFFF00"/>
                </a:solidFill>
                <a:latin typeface="Berlin Sans FB" pitchFamily="34" charset="0"/>
              </a:rPr>
              <a:t>tolerant of failure</a:t>
            </a:r>
            <a:r>
              <a:rPr lang="en-US" i="1" dirty="0" smtClean="0">
                <a:latin typeface="Berlin Sans FB" pitchFamily="34" charset="0"/>
              </a:rPr>
              <a:t>, more patient when solutions don’t come quickly. They generally </a:t>
            </a:r>
            <a:r>
              <a:rPr lang="en-US" dirty="0" smtClean="0">
                <a:solidFill>
                  <a:srgbClr val="FFFF00"/>
                </a:solidFill>
                <a:latin typeface="Berlin Sans FB" pitchFamily="34" charset="0"/>
              </a:rPr>
              <a:t>favor peaceful responses to problems</a:t>
            </a:r>
            <a:r>
              <a:rPr lang="en-US" i="1" dirty="0" smtClean="0">
                <a:latin typeface="Berlin Sans FB" pitchFamily="34" charset="0"/>
              </a:rPr>
              <a:t>, preferring negotiation, diplomacy, and persuasion to coercion. They are quicker to </a:t>
            </a:r>
            <a:r>
              <a:rPr lang="en-US" dirty="0" smtClean="0">
                <a:solidFill>
                  <a:srgbClr val="FFFF00"/>
                </a:solidFill>
                <a:latin typeface="Berlin Sans FB" pitchFamily="34" charset="0"/>
              </a:rPr>
              <a:t>appeal to international law, international conventions, and international opinion </a:t>
            </a:r>
            <a:r>
              <a:rPr lang="en-US" i="1" dirty="0" smtClean="0">
                <a:latin typeface="Berlin Sans FB" pitchFamily="34" charset="0"/>
              </a:rPr>
              <a:t>to adjudicate disputes. They try to use </a:t>
            </a:r>
            <a:r>
              <a:rPr lang="en-US" dirty="0" smtClean="0">
                <a:solidFill>
                  <a:srgbClr val="FFFF00"/>
                </a:solidFill>
                <a:latin typeface="Berlin Sans FB" pitchFamily="34" charset="0"/>
              </a:rPr>
              <a:t>commercial and economic ties</a:t>
            </a:r>
            <a:r>
              <a:rPr lang="en-US" dirty="0" smtClean="0">
                <a:latin typeface="Berlin Sans FB" pitchFamily="34" charset="0"/>
              </a:rPr>
              <a:t> </a:t>
            </a:r>
            <a:r>
              <a:rPr lang="en-US" i="1" dirty="0" smtClean="0">
                <a:latin typeface="Berlin Sans FB" pitchFamily="34" charset="0"/>
              </a:rPr>
              <a:t>to bind nations together. They often emphasize </a:t>
            </a:r>
            <a:r>
              <a:rPr lang="en-US" dirty="0" smtClean="0">
                <a:solidFill>
                  <a:srgbClr val="FFFF00"/>
                </a:solidFill>
                <a:latin typeface="Berlin Sans FB" pitchFamily="34" charset="0"/>
              </a:rPr>
              <a:t>process over result</a:t>
            </a:r>
            <a:r>
              <a:rPr lang="en-US" i="1" dirty="0" smtClean="0">
                <a:latin typeface="Berlin Sans FB" pitchFamily="34" charset="0"/>
              </a:rPr>
              <a:t>, believing that ultimately process can become substance.”</a:t>
            </a:r>
          </a:p>
          <a:p>
            <a:pPr algn="ctr">
              <a:buNone/>
            </a:pPr>
            <a:r>
              <a:rPr lang="en-US" sz="1900" i="1" dirty="0" smtClean="0">
                <a:latin typeface="Berlin Sans FB" pitchFamily="34" charset="0"/>
              </a:rPr>
              <a:t>Robert </a:t>
            </a:r>
            <a:r>
              <a:rPr lang="en-US" sz="1900" i="1" dirty="0" err="1" smtClean="0">
                <a:latin typeface="Berlin Sans FB" pitchFamily="34" charset="0"/>
              </a:rPr>
              <a:t>Kagan</a:t>
            </a:r>
            <a:r>
              <a:rPr lang="en-US" sz="1900" i="1" dirty="0" smtClean="0">
                <a:latin typeface="Berlin Sans FB" pitchFamily="34" charset="0"/>
              </a:rPr>
              <a:t>, “Power and Weakness”</a:t>
            </a:r>
          </a:p>
          <a:p>
            <a:pPr algn="ctr">
              <a:buNone/>
            </a:pPr>
            <a:endParaRPr lang="en-US" dirty="0">
              <a:latin typeface="Berlin Sans FB" pitchFamily="34" charset="0"/>
            </a:endParaRPr>
          </a:p>
        </p:txBody>
      </p:sp>
      <p:pic>
        <p:nvPicPr>
          <p:cNvPr id="3074" name="Picture 2" descr="D:\Users\ddhammon\AppData\Local\Microsoft\Windows\Temporary Internet Files\Content.IE5\OBCWPICX\MCAN03707_0000[1].wmf"/>
          <p:cNvPicPr>
            <a:picLocks noChangeAspect="1" noChangeArrowheads="1"/>
          </p:cNvPicPr>
          <p:nvPr/>
        </p:nvPicPr>
        <p:blipFill>
          <a:blip r:embed="rId3"/>
          <a:srcRect/>
          <a:stretch>
            <a:fillRect/>
          </a:stretch>
        </p:blipFill>
        <p:spPr bwMode="auto">
          <a:xfrm>
            <a:off x="351434" y="5486400"/>
            <a:ext cx="1096366" cy="1199693"/>
          </a:xfrm>
          <a:prstGeom prst="rect">
            <a:avLst/>
          </a:prstGeom>
          <a:noFill/>
        </p:spPr>
      </p:pic>
      <p:pic>
        <p:nvPicPr>
          <p:cNvPr id="5" name="Picture 2" descr="D:\Users\ddhammon\AppData\Local\Microsoft\Windows\Temporary Internet Files\Content.IE5\OBCWPICX\MCAN03707_0000[1].wmf"/>
          <p:cNvPicPr>
            <a:picLocks noChangeAspect="1" noChangeArrowheads="1"/>
          </p:cNvPicPr>
          <p:nvPr/>
        </p:nvPicPr>
        <p:blipFill>
          <a:blip r:embed="rId3"/>
          <a:srcRect/>
          <a:stretch>
            <a:fillRect/>
          </a:stretch>
        </p:blipFill>
        <p:spPr bwMode="auto">
          <a:xfrm>
            <a:off x="7696200" y="5486400"/>
            <a:ext cx="1096366" cy="1199693"/>
          </a:xfrm>
          <a:prstGeom prst="rect">
            <a:avLst/>
          </a:prstGeom>
          <a:noFill/>
          <a:scene3d>
            <a:camera prst="orthographicFront">
              <a:rot lat="0" lon="10799999" rev="0"/>
            </a:camera>
            <a:lightRig rig="threePt" dir="t"/>
          </a:scene3d>
        </p:spPr>
      </p:pic>
      <p:pic>
        <p:nvPicPr>
          <p:cNvPr id="6" name="Picture 2" descr="D:\Users\ddhammon\AppData\Local\Microsoft\Windows\Temporary Internet Files\Content.IE5\OBCWPICX\MCAN03707_0000[1].wmf"/>
          <p:cNvPicPr>
            <a:picLocks noChangeAspect="1" noChangeArrowheads="1"/>
          </p:cNvPicPr>
          <p:nvPr/>
        </p:nvPicPr>
        <p:blipFill>
          <a:blip r:embed="rId3"/>
          <a:srcRect/>
          <a:stretch>
            <a:fillRect/>
          </a:stretch>
        </p:blipFill>
        <p:spPr bwMode="auto">
          <a:xfrm>
            <a:off x="304800" y="5410200"/>
            <a:ext cx="1096366" cy="1199693"/>
          </a:xfrm>
          <a:prstGeom prst="rect">
            <a:avLst/>
          </a:prstGeom>
          <a:noFill/>
        </p:spPr>
      </p:pic>
    </p:spTree>
    <p:extLst>
      <p:ext uri="{BB962C8B-B14F-4D97-AF65-F5344CB8AC3E}">
        <p14:creationId xmlns:p14="http://schemas.microsoft.com/office/powerpoint/2010/main" val="120134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77813"/>
            <a:ext cx="8229600" cy="484187"/>
          </a:xfrm>
        </p:spPr>
        <p:txBody>
          <a:bodyPr/>
          <a:lstStyle/>
          <a:p>
            <a:pPr eaLnBrk="1" hangingPunct="1">
              <a:defRPr/>
            </a:pPr>
            <a:r>
              <a:rPr lang="en-US" sz="4000" b="1" dirty="0" smtClean="0">
                <a:solidFill>
                  <a:schemeClr val="tx1"/>
                </a:solidFill>
              </a:rPr>
              <a:t>Defense expenditure (billion $)</a:t>
            </a:r>
          </a:p>
        </p:txBody>
      </p:sp>
      <p:sp>
        <p:nvSpPr>
          <p:cNvPr id="6147" name="Rectangle 4"/>
          <p:cNvSpPr>
            <a:spLocks noChangeArrowheads="1"/>
          </p:cNvSpPr>
          <p:nvPr/>
        </p:nvSpPr>
        <p:spPr bwMode="auto">
          <a:xfrm>
            <a:off x="280988" y="6172200"/>
            <a:ext cx="8980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Source: CRS report for Congress, Jan 2004. </a:t>
            </a:r>
            <a:r>
              <a:rPr lang="en-US">
                <a:hlinkClick r:id="rId3"/>
              </a:rPr>
              <a:t>http://www.fas.org/man/crs/RL32209.pdf</a:t>
            </a:r>
            <a:r>
              <a:rPr lang="en-US"/>
              <a:t>,</a:t>
            </a:r>
          </a:p>
          <a:p>
            <a:r>
              <a:rPr lang="en-US"/>
              <a:t>And for 2011: International Institute for Strategic Studies</a:t>
            </a:r>
          </a:p>
        </p:txBody>
      </p:sp>
      <p:graphicFrame>
        <p:nvGraphicFramePr>
          <p:cNvPr id="6" name="Chart 5"/>
          <p:cNvGraphicFramePr>
            <a:graphicFrameLocks/>
          </p:cNvGraphicFramePr>
          <p:nvPr/>
        </p:nvGraphicFramePr>
        <p:xfrm>
          <a:off x="381000" y="1066800"/>
          <a:ext cx="80010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798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52400" y="6396038"/>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dirty="0">
                <a:solidFill>
                  <a:schemeClr val="accent1"/>
                </a:solidFill>
                <a:latin typeface="Arial Narrow" pitchFamily="34" charset="0"/>
              </a:rPr>
              <a:t>http://www.oecd.org/dac/aidstatistics/statisticsonresourceflowstodevelopingcountries.htm</a:t>
            </a:r>
          </a:p>
        </p:txBody>
      </p:sp>
      <p:sp>
        <p:nvSpPr>
          <p:cNvPr id="8195" name="Text Box 4"/>
          <p:cNvSpPr txBox="1">
            <a:spLocks noChangeArrowheads="1"/>
          </p:cNvSpPr>
          <p:nvPr/>
        </p:nvSpPr>
        <p:spPr bwMode="auto">
          <a:xfrm>
            <a:off x="533400" y="1524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4000" b="1" dirty="0">
                <a:latin typeface="Arial" charset="0"/>
              </a:rPr>
              <a:t>Foreign aid (</a:t>
            </a:r>
            <a:r>
              <a:rPr lang="en-US" sz="2800" b="1" dirty="0">
                <a:latin typeface="Arial" charset="0"/>
              </a:rPr>
              <a:t>billion $, in 2009 prices</a:t>
            </a:r>
            <a:r>
              <a:rPr lang="en-US" sz="4000" b="1" dirty="0">
                <a:latin typeface="Arial" charset="0"/>
              </a:rPr>
              <a:t>)</a:t>
            </a:r>
          </a:p>
        </p:txBody>
      </p:sp>
      <p:graphicFrame>
        <p:nvGraphicFramePr>
          <p:cNvPr id="6" name="Chart 5"/>
          <p:cNvGraphicFramePr>
            <a:graphicFrameLocks/>
          </p:cNvGraphicFramePr>
          <p:nvPr/>
        </p:nvGraphicFramePr>
        <p:xfrm>
          <a:off x="685800" y="1188720"/>
          <a:ext cx="8001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538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622300"/>
            <a:ext cx="5165725"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3721100"/>
            <a:ext cx="5164137"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Box 1"/>
          <p:cNvSpPr txBox="1">
            <a:spLocks noChangeArrowheads="1"/>
          </p:cNvSpPr>
          <p:nvPr/>
        </p:nvSpPr>
        <p:spPr bwMode="auto">
          <a:xfrm>
            <a:off x="0" y="5807075"/>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Averages 2007-2012</a:t>
            </a:r>
          </a:p>
        </p:txBody>
      </p:sp>
      <p:sp>
        <p:nvSpPr>
          <p:cNvPr id="15365" name="Rectangle 2"/>
          <p:cNvSpPr>
            <a:spLocks noChangeArrowheads="1"/>
          </p:cNvSpPr>
          <p:nvPr/>
        </p:nvSpPr>
        <p:spPr bwMode="auto">
          <a:xfrm>
            <a:off x="6692900" y="304800"/>
            <a:ext cx="2374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Full question wording: Please tell me if you have a very favorable, somewhat favorable, somewhat unfavorable or very unfavorable opinion of the United Nations</a:t>
            </a:r>
            <a:r>
              <a:rPr lang="en-US" sz="2400"/>
              <a:t>.</a:t>
            </a:r>
          </a:p>
        </p:txBody>
      </p:sp>
      <p:sp>
        <p:nvSpPr>
          <p:cNvPr id="15366" name="Rectangle 3"/>
          <p:cNvSpPr>
            <a:spLocks noChangeArrowheads="1"/>
          </p:cNvSpPr>
          <p:nvPr/>
        </p:nvSpPr>
        <p:spPr bwMode="auto">
          <a:xfrm>
            <a:off x="6781800" y="3590925"/>
            <a:ext cx="2286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Full question wording: Please tell me if you have a very favorable, somewhat favorable, somewhat unfavorable or very unfavorable opinion of NATO, that is, North Atlantic Treaty Organization?</a:t>
            </a:r>
          </a:p>
        </p:txBody>
      </p:sp>
      <p:sp>
        <p:nvSpPr>
          <p:cNvPr id="15367" name="TextBox 2"/>
          <p:cNvSpPr txBox="1">
            <a:spLocks noChangeArrowheads="1"/>
          </p:cNvSpPr>
          <p:nvPr/>
        </p:nvSpPr>
        <p:spPr bwMode="auto">
          <a:xfrm>
            <a:off x="609600" y="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dirty="0"/>
              <a:t>Lingering </a:t>
            </a:r>
            <a:r>
              <a:rPr lang="en-US" sz="2400" b="1" dirty="0" smtClean="0"/>
              <a:t>differences: international law</a:t>
            </a:r>
            <a:endParaRPr lang="en-US" sz="2400" b="1" dirty="0"/>
          </a:p>
        </p:txBody>
      </p:sp>
    </p:spTree>
    <p:extLst>
      <p:ext uri="{BB962C8B-B14F-4D97-AF65-F5344CB8AC3E}">
        <p14:creationId xmlns:p14="http://schemas.microsoft.com/office/powerpoint/2010/main" val="2699597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upload.wikimedia.org/wikipedia/commons/thumb/2/24/US-MarshallPlanAid-Logo.svg/250px-US-MarshallPlanAid-Logo.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33" y="1440597"/>
            <a:ext cx="238125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c/Marshall_Plan.svg/350px-Marshall_Plan.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659" y="3653241"/>
            <a:ext cx="3333750" cy="33051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609600"/>
            <a:ext cx="3352800" cy="830997"/>
          </a:xfrm>
          <a:prstGeom prst="rect">
            <a:avLst/>
          </a:prstGeom>
          <a:noFill/>
        </p:spPr>
        <p:txBody>
          <a:bodyPr wrap="square" rtlCol="0">
            <a:spAutoFit/>
          </a:bodyPr>
          <a:lstStyle/>
          <a:p>
            <a:pPr algn="ctr"/>
            <a:r>
              <a:rPr lang="en-US" sz="2400" b="1" dirty="0" smtClean="0"/>
              <a:t>MARSHALL PLAN (1948-1952)</a:t>
            </a:r>
            <a:endParaRPr lang="en-US" sz="2400" b="1" dirty="0"/>
          </a:p>
        </p:txBody>
      </p:sp>
      <p:pic>
        <p:nvPicPr>
          <p:cNvPr id="1030" name="Picture 6" descr="http://upload.wikimedia.org/wikipedia/commons/thumb/f/fd/Bundesarchiv_Bild_183-B0527-0001-753%2C_Krefeld%2C_Hungerwinter%2C_Demonstration.jpg/250px-Bundesarchiv_Bild_183-B0527-0001-753%2C_Krefeld%2C_Hungerwinter%2C_Demonstratio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903" y="0"/>
            <a:ext cx="5507000" cy="3832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0885" y="3653240"/>
            <a:ext cx="3333750" cy="320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0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30"/>
                                        </p:tgtEl>
                                      </p:cBhvr>
                                      <p:by x="50000" y="50000"/>
                                    </p:animScale>
                                  </p:childTnLst>
                                </p:cTn>
                              </p:par>
                              <p:par>
                                <p:cTn id="7" presetID="6" presetClass="emph" presetSubtype="0" fill="hold" nodeType="withEffect">
                                  <p:stCondLst>
                                    <p:cond delay="0"/>
                                  </p:stCondLst>
                                  <p:childTnLst>
                                    <p:animScale>
                                      <p:cBhvr>
                                        <p:cTn id="8" dur="2000" fill="hold"/>
                                        <p:tgtEl>
                                          <p:spTgt spid="7"/>
                                        </p:tgtEl>
                                      </p:cBhvr>
                                      <p:by x="50000" y="50000"/>
                                    </p:animScale>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8597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1"/>
          <p:cNvSpPr txBox="1">
            <a:spLocks noChangeArrowheads="1"/>
          </p:cNvSpPr>
          <p:nvPr/>
        </p:nvSpPr>
        <p:spPr bwMode="auto">
          <a:xfrm>
            <a:off x="1600200" y="2286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a:t>Percentage saying that country should have UN approval before using military force</a:t>
            </a:r>
          </a:p>
        </p:txBody>
      </p:sp>
    </p:spTree>
    <p:extLst>
      <p:ext uri="{BB962C8B-B14F-4D97-AF65-F5344CB8AC3E}">
        <p14:creationId xmlns:p14="http://schemas.microsoft.com/office/powerpoint/2010/main" val="3545360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b="1" dirty="0" smtClean="0">
                <a:solidFill>
                  <a:schemeClr val="tx1"/>
                </a:solidFill>
              </a:rPr>
              <a:t>Commitment to international </a:t>
            </a:r>
            <a:r>
              <a:rPr lang="en-US" sz="4000" b="1" dirty="0">
                <a:solidFill>
                  <a:schemeClr val="tx1"/>
                </a:solidFill>
              </a:rPr>
              <a:t>law </a:t>
            </a:r>
            <a:r>
              <a:rPr lang="en-US" sz="4000" dirty="0"/>
              <a:t/>
            </a:r>
            <a:br>
              <a:rPr lang="en-US" sz="4000" dirty="0"/>
            </a:br>
            <a:endParaRPr lang="en-US" sz="4000" dirty="0"/>
          </a:p>
        </p:txBody>
      </p:sp>
      <p:sp>
        <p:nvSpPr>
          <p:cNvPr id="19459" name="Rectangle 3"/>
          <p:cNvSpPr>
            <a:spLocks noGrp="1" noChangeArrowheads="1"/>
          </p:cNvSpPr>
          <p:nvPr>
            <p:ph type="body" idx="1"/>
          </p:nvPr>
        </p:nvSpPr>
        <p:spPr>
          <a:xfrm>
            <a:off x="457200" y="1143000"/>
            <a:ext cx="8382000" cy="5562600"/>
          </a:xfrm>
        </p:spPr>
        <p:txBody>
          <a:bodyPr/>
          <a:lstStyle/>
          <a:p>
            <a:r>
              <a:rPr lang="en-US" sz="2800" dirty="0" smtClean="0"/>
              <a:t>EU Treaty of European Union: </a:t>
            </a:r>
            <a:endParaRPr lang="en-US" sz="2800" dirty="0"/>
          </a:p>
          <a:p>
            <a:pPr>
              <a:buFontTx/>
              <a:buNone/>
            </a:pPr>
            <a:r>
              <a:rPr lang="en-US" sz="2800" dirty="0"/>
              <a:t>	</a:t>
            </a:r>
            <a:r>
              <a:rPr lang="en-US" sz="2000" i="1" dirty="0"/>
              <a:t>“The Union shall define and implement a common foreign and security policy covering all areas of foreign and security policy, the objectives of which shall be:</a:t>
            </a:r>
          </a:p>
          <a:p>
            <a:pPr>
              <a:buFontTx/>
              <a:buNone/>
            </a:pPr>
            <a:r>
              <a:rPr lang="en-US" sz="2000" i="1" dirty="0"/>
              <a:t>— to safeguard the common values, fundamental interests, independence and integrity of the Union </a:t>
            </a:r>
            <a:r>
              <a:rPr lang="en-US" sz="2000" b="1" i="1" dirty="0">
                <a:solidFill>
                  <a:srgbClr val="FFFF00"/>
                </a:solidFill>
              </a:rPr>
              <a:t>in conformity with the principles of the United Nations Charter</a:t>
            </a:r>
            <a:r>
              <a:rPr lang="en-US" sz="2000" i="1" dirty="0"/>
              <a:t>,</a:t>
            </a:r>
          </a:p>
          <a:p>
            <a:pPr>
              <a:buFontTx/>
              <a:buNone/>
            </a:pPr>
            <a:r>
              <a:rPr lang="en-US" sz="2000" i="1" dirty="0"/>
              <a:t>— to strengthen the security of the Union in all ways,</a:t>
            </a:r>
          </a:p>
          <a:p>
            <a:pPr>
              <a:buFontTx/>
              <a:buNone/>
            </a:pPr>
            <a:r>
              <a:rPr lang="en-US" sz="2000" i="1" dirty="0"/>
              <a:t>— to preserve peace and strengthen international security, </a:t>
            </a:r>
            <a:r>
              <a:rPr lang="en-US" sz="2000" b="1" i="1" dirty="0">
                <a:solidFill>
                  <a:srgbClr val="FFFF00"/>
                </a:solidFill>
              </a:rPr>
              <a:t>in accordance with the principles of the United Nations Charter</a:t>
            </a:r>
            <a:r>
              <a:rPr lang="en-US" sz="2000" i="1" dirty="0"/>
              <a:t>, as well as the principles of the Helsinki Final Act and the objectives of the Paris Charter, including those on external borders,</a:t>
            </a:r>
          </a:p>
          <a:p>
            <a:pPr>
              <a:buFontTx/>
              <a:buNone/>
            </a:pPr>
            <a:r>
              <a:rPr lang="en-US" sz="2000" i="1" dirty="0"/>
              <a:t>— to promote international cooperation,</a:t>
            </a:r>
          </a:p>
          <a:p>
            <a:pPr>
              <a:buFontTx/>
              <a:buNone/>
            </a:pPr>
            <a:r>
              <a:rPr lang="en-US" sz="2000" i="1" dirty="0"/>
              <a:t>— to develop and consolidate democracy and the rule of law, and respect for human rights and fundamental freedoms.</a:t>
            </a:r>
          </a:p>
        </p:txBody>
      </p:sp>
    </p:spTree>
    <p:extLst>
      <p:ext uri="{BB962C8B-B14F-4D97-AF65-F5344CB8AC3E}">
        <p14:creationId xmlns:p14="http://schemas.microsoft.com/office/powerpoint/2010/main" val="32548818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b="1" dirty="0">
                <a:solidFill>
                  <a:schemeClr val="tx1"/>
                </a:solidFill>
              </a:rPr>
              <a:t>Peace as overriding goal</a:t>
            </a:r>
          </a:p>
        </p:txBody>
      </p:sp>
      <p:sp>
        <p:nvSpPr>
          <p:cNvPr id="18435" name="Rectangle 3"/>
          <p:cNvSpPr>
            <a:spLocks noGrp="1" noChangeArrowheads="1"/>
          </p:cNvSpPr>
          <p:nvPr>
            <p:ph type="body" idx="1"/>
          </p:nvPr>
        </p:nvSpPr>
        <p:spPr>
          <a:xfrm>
            <a:off x="457200" y="1219200"/>
            <a:ext cx="8686800" cy="5638800"/>
          </a:xfrm>
        </p:spPr>
        <p:txBody>
          <a:bodyPr/>
          <a:lstStyle/>
          <a:p>
            <a:pPr>
              <a:lnSpc>
                <a:spcPct val="90000"/>
              </a:lnSpc>
            </a:pPr>
            <a:r>
              <a:rPr lang="en-US" sz="2800" dirty="0" err="1"/>
              <a:t>Petersberg</a:t>
            </a:r>
            <a:r>
              <a:rPr lang="en-US" sz="2800" dirty="0"/>
              <a:t> </a:t>
            </a:r>
            <a:r>
              <a:rPr lang="en-US" sz="2800" dirty="0" smtClean="0"/>
              <a:t>tasks (now art. 17):</a:t>
            </a:r>
            <a:endParaRPr lang="en-US" sz="2800" dirty="0"/>
          </a:p>
          <a:p>
            <a:pPr lvl="1">
              <a:lnSpc>
                <a:spcPct val="90000"/>
              </a:lnSpc>
            </a:pPr>
            <a:r>
              <a:rPr lang="en-US" sz="2400" dirty="0"/>
              <a:t>Humanitarian and rescue tasks</a:t>
            </a:r>
          </a:p>
          <a:p>
            <a:pPr lvl="1">
              <a:lnSpc>
                <a:spcPct val="90000"/>
              </a:lnSpc>
            </a:pPr>
            <a:r>
              <a:rPr lang="en-US" sz="2400" dirty="0"/>
              <a:t>Peacekeeping</a:t>
            </a:r>
          </a:p>
          <a:p>
            <a:pPr lvl="1">
              <a:lnSpc>
                <a:spcPct val="90000"/>
              </a:lnSpc>
            </a:pPr>
            <a:r>
              <a:rPr lang="en-US" sz="2400" dirty="0" smtClean="0"/>
              <a:t>Tasks </a:t>
            </a:r>
            <a:r>
              <a:rPr lang="en-US" sz="2400" dirty="0"/>
              <a:t>of combat forces in crisis management, including peacemaking.</a:t>
            </a:r>
          </a:p>
          <a:p>
            <a:pPr lvl="1">
              <a:lnSpc>
                <a:spcPct val="90000"/>
              </a:lnSpc>
            </a:pPr>
            <a:endParaRPr lang="en-US" sz="2400" dirty="0" smtClean="0"/>
          </a:p>
          <a:p>
            <a:pPr marL="457200" lvl="1" indent="0" algn="ctr">
              <a:lnSpc>
                <a:spcPct val="90000"/>
              </a:lnSpc>
              <a:buNone/>
            </a:pPr>
            <a:r>
              <a:rPr lang="en-US" sz="3600" dirty="0" smtClean="0">
                <a:solidFill>
                  <a:schemeClr val="bg2">
                    <a:lumMod val="10000"/>
                    <a:lumOff val="90000"/>
                  </a:schemeClr>
                </a:solidFill>
                <a:hlinkClick r:id="rId3"/>
              </a:rPr>
              <a:t>EU missions</a:t>
            </a:r>
            <a:endParaRPr lang="en-US" sz="3600" dirty="0" smtClean="0">
              <a:solidFill>
                <a:schemeClr val="bg2">
                  <a:lumMod val="10000"/>
                  <a:lumOff val="90000"/>
                </a:schemeClr>
              </a:solidFill>
            </a:endParaRPr>
          </a:p>
          <a:p>
            <a:pPr marL="457200" lvl="1" indent="0" algn="ctr">
              <a:lnSpc>
                <a:spcPct val="90000"/>
              </a:lnSpc>
              <a:buNone/>
            </a:pPr>
            <a:endParaRPr lang="en-US" sz="2400" dirty="0"/>
          </a:p>
          <a:p>
            <a:pPr>
              <a:lnSpc>
                <a:spcPct val="90000"/>
              </a:lnSpc>
              <a:buFont typeface="Arial" pitchFamily="34" charset="0"/>
              <a:buChar char="•"/>
            </a:pPr>
            <a:r>
              <a:rPr lang="en-US" sz="2400" dirty="0" smtClean="0"/>
              <a:t>Since 2009: Development </a:t>
            </a:r>
            <a:r>
              <a:rPr lang="en-US" sz="2400" dirty="0"/>
              <a:t>of </a:t>
            </a:r>
            <a:r>
              <a:rPr lang="en-US" sz="2400" dirty="0" smtClean="0"/>
              <a:t>defense policy: “including </a:t>
            </a:r>
            <a:r>
              <a:rPr lang="en-US" sz="2400" dirty="0"/>
              <a:t>the progressive framing of a common </a:t>
            </a:r>
            <a:r>
              <a:rPr lang="en-US" sz="2400" dirty="0" err="1"/>
              <a:t>defence</a:t>
            </a:r>
            <a:r>
              <a:rPr lang="en-US" sz="2400" dirty="0"/>
              <a:t> policy, which might lead to a </a:t>
            </a:r>
            <a:r>
              <a:rPr lang="en-US" sz="2400" dirty="0" smtClean="0"/>
              <a:t>common </a:t>
            </a:r>
            <a:r>
              <a:rPr lang="en-US" sz="2400" dirty="0" err="1" smtClean="0"/>
              <a:t>defence</a:t>
            </a:r>
            <a:r>
              <a:rPr lang="en-US" sz="2400" dirty="0"/>
              <a:t>, should the European Council so </a:t>
            </a:r>
            <a:r>
              <a:rPr lang="en-US" sz="2400" dirty="0" smtClean="0"/>
              <a:t>decide.”</a:t>
            </a:r>
            <a:endParaRPr lang="en-US" sz="2400" dirty="0"/>
          </a:p>
          <a:p>
            <a:pPr lvl="1">
              <a:lnSpc>
                <a:spcPct val="90000"/>
              </a:lnSpc>
            </a:pPr>
            <a:endParaRPr lang="en-US" sz="2400" dirty="0"/>
          </a:p>
          <a:p>
            <a:pPr lvl="1">
              <a:lnSpc>
                <a:spcPct val="90000"/>
              </a:lnSpc>
            </a:pPr>
            <a:endParaRPr lang="en-US" sz="2000" dirty="0"/>
          </a:p>
        </p:txBody>
      </p:sp>
    </p:spTree>
    <p:extLst>
      <p:ext uri="{BB962C8B-B14F-4D97-AF65-F5344CB8AC3E}">
        <p14:creationId xmlns:p14="http://schemas.microsoft.com/office/powerpoint/2010/main" val="7994083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Foreign policy</a:t>
            </a:r>
            <a:endParaRPr lang="en-US" dirty="0"/>
          </a:p>
        </p:txBody>
      </p:sp>
    </p:spTree>
    <p:extLst>
      <p:ext uri="{BB962C8B-B14F-4D97-AF65-F5344CB8AC3E}">
        <p14:creationId xmlns:p14="http://schemas.microsoft.com/office/powerpoint/2010/main" val="3500824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762000"/>
          </a:xfrm>
        </p:spPr>
        <p:txBody>
          <a:bodyPr/>
          <a:lstStyle/>
          <a:p>
            <a:pPr eaLnBrk="1" hangingPunct="1">
              <a:defRPr/>
            </a:pPr>
            <a:r>
              <a:rPr lang="en-US" b="1" dirty="0" smtClean="0"/>
              <a:t>Europe and the United States</a:t>
            </a:r>
          </a:p>
        </p:txBody>
      </p:sp>
      <p:sp>
        <p:nvSpPr>
          <p:cNvPr id="35843" name="Rectangle 3"/>
          <p:cNvSpPr>
            <a:spLocks noGrp="1" noChangeArrowheads="1"/>
          </p:cNvSpPr>
          <p:nvPr>
            <p:ph idx="1"/>
          </p:nvPr>
        </p:nvSpPr>
        <p:spPr/>
        <p:txBody>
          <a:bodyPr/>
          <a:lstStyle/>
          <a:p>
            <a:pPr eaLnBrk="1" hangingPunct="1">
              <a:buFont typeface="Wingdings" pitchFamily="2" charset="2"/>
              <a:buNone/>
              <a:defRPr/>
            </a:pPr>
            <a:r>
              <a:rPr lang="en-US" sz="4000" dirty="0" smtClean="0">
                <a:solidFill>
                  <a:schemeClr val="bg2">
                    <a:lumMod val="25000"/>
                    <a:lumOff val="75000"/>
                  </a:schemeClr>
                </a:solidFill>
                <a:latin typeface="Arial Narrow" pitchFamily="34" charset="0"/>
              </a:rPr>
              <a:t>Liberal democracy</a:t>
            </a:r>
          </a:p>
          <a:p>
            <a:pPr eaLnBrk="1" hangingPunct="1">
              <a:defRPr/>
            </a:pPr>
            <a:r>
              <a:rPr lang="en-US" sz="4000" dirty="0" smtClean="0">
                <a:solidFill>
                  <a:schemeClr val="bg2">
                    <a:lumMod val="25000"/>
                    <a:lumOff val="75000"/>
                  </a:schemeClr>
                </a:solidFill>
                <a:latin typeface="Arial Narrow" pitchFamily="34" charset="0"/>
              </a:rPr>
              <a:t>Liberal</a:t>
            </a:r>
            <a:r>
              <a:rPr lang="en-US" sz="4000" dirty="0" smtClean="0">
                <a:latin typeface="Arial Narrow" pitchFamily="34" charset="0"/>
              </a:rPr>
              <a:t>: </a:t>
            </a:r>
          </a:p>
          <a:p>
            <a:pPr lvl="1">
              <a:defRPr/>
            </a:pPr>
            <a:r>
              <a:rPr lang="en-US" sz="3600" dirty="0" smtClean="0">
                <a:latin typeface="Arial Narrow" pitchFamily="34" charset="0"/>
              </a:rPr>
              <a:t>rule of law (i.e. impartiality before law, anti-corruption); freedom of expression; freedom of association, human rights</a:t>
            </a:r>
          </a:p>
          <a:p>
            <a:pPr eaLnBrk="1" hangingPunct="1">
              <a:defRPr/>
            </a:pPr>
            <a:r>
              <a:rPr lang="en-US" sz="4000" dirty="0" smtClean="0">
                <a:solidFill>
                  <a:schemeClr val="bg2">
                    <a:lumMod val="25000"/>
                    <a:lumOff val="75000"/>
                  </a:schemeClr>
                </a:solidFill>
                <a:latin typeface="Arial Narrow" pitchFamily="34" charset="0"/>
              </a:rPr>
              <a:t>Democracy</a:t>
            </a:r>
            <a:r>
              <a:rPr lang="en-US" sz="4000" dirty="0" smtClean="0">
                <a:latin typeface="Arial Narrow" pitchFamily="34" charset="0"/>
              </a:rPr>
              <a:t>: </a:t>
            </a:r>
          </a:p>
          <a:p>
            <a:pPr lvl="1">
              <a:defRPr/>
            </a:pPr>
            <a:r>
              <a:rPr lang="en-US" sz="3600" dirty="0" smtClean="0">
                <a:latin typeface="Arial Narrow" pitchFamily="34" charset="0"/>
              </a:rPr>
              <a:t>competitive elections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1000"/>
                                        <p:tgtEl>
                                          <p:spTgt spid="35843">
                                            <p:txEl>
                                              <p:pRg st="4" end="4"/>
                                            </p:txEl>
                                          </p:spTgt>
                                        </p:tgtEl>
                                      </p:cBhvr>
                                    </p:animEffect>
                                    <p:anim calcmode="lin" valueType="num">
                                      <p:cBhvr>
                                        <p:cTn id="8"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Effect transition="in" filter="fade">
                                      <p:cBhvr>
                                        <p:cTn id="14" dur="1000"/>
                                        <p:tgtEl>
                                          <p:spTgt spid="35843">
                                            <p:txEl>
                                              <p:pRg st="2" end="2"/>
                                            </p:txEl>
                                          </p:spTgt>
                                        </p:tgtEl>
                                      </p:cBhvr>
                                    </p:animEffect>
                                    <p:anim calcmode="lin" valueType="num">
                                      <p:cBhvr>
                                        <p:cTn id="15"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Jeffrey </a:t>
            </a:r>
            <a:r>
              <a:rPr lang="en-US" b="1" dirty="0" err="1" smtClean="0"/>
              <a:t>Kopstein’s</a:t>
            </a:r>
            <a:r>
              <a:rPr lang="en-US" b="1" dirty="0" smtClean="0"/>
              <a:t> thesis </a:t>
            </a:r>
            <a:r>
              <a:rPr lang="en-US" dirty="0" smtClean="0"/>
              <a:t/>
            </a:r>
            <a:br>
              <a:rPr lang="en-US" dirty="0" smtClean="0"/>
            </a:br>
            <a:endParaRPr lang="en-US" dirty="0"/>
          </a:p>
        </p:txBody>
      </p:sp>
      <p:sp>
        <p:nvSpPr>
          <p:cNvPr id="4" name="Text Placeholder 3"/>
          <p:cNvSpPr>
            <a:spLocks noGrp="1"/>
          </p:cNvSpPr>
          <p:nvPr>
            <p:ph type="body" idx="1"/>
          </p:nvPr>
        </p:nvSpPr>
        <p:spPr>
          <a:xfrm>
            <a:off x="457200" y="1066800"/>
            <a:ext cx="4040188" cy="639762"/>
          </a:xfrm>
        </p:spPr>
        <p:txBody>
          <a:bodyPr/>
          <a:lstStyle/>
          <a:p>
            <a:pPr algn="ctr"/>
            <a:r>
              <a:rPr lang="en-US" sz="3200" dirty="0" smtClean="0"/>
              <a:t>EU</a:t>
            </a:r>
            <a:endParaRPr lang="en-US" sz="3200" dirty="0"/>
          </a:p>
        </p:txBody>
      </p:sp>
      <p:sp>
        <p:nvSpPr>
          <p:cNvPr id="5" name="Content Placeholder 4"/>
          <p:cNvSpPr>
            <a:spLocks noGrp="1"/>
          </p:cNvSpPr>
          <p:nvPr>
            <p:ph sz="half" idx="2"/>
          </p:nvPr>
        </p:nvSpPr>
        <p:spPr>
          <a:xfrm>
            <a:off x="228600" y="1676400"/>
            <a:ext cx="4267200" cy="5029200"/>
          </a:xfrm>
          <a:ln w="25400">
            <a:solidFill>
              <a:schemeClr val="bg2">
                <a:lumMod val="25000"/>
                <a:lumOff val="75000"/>
              </a:schemeClr>
            </a:solidFill>
          </a:ln>
        </p:spPr>
        <p:txBody>
          <a:bodyPr/>
          <a:lstStyle/>
          <a:p>
            <a:r>
              <a:rPr lang="en-US" sz="2600" dirty="0" smtClean="0"/>
              <a:t>Skeptical</a:t>
            </a:r>
            <a:r>
              <a:rPr lang="en-US" dirty="0" smtClean="0"/>
              <a:t> about capacity to </a:t>
            </a:r>
            <a:r>
              <a:rPr lang="en-US" i="1" dirty="0" smtClean="0"/>
              <a:t>create  </a:t>
            </a:r>
            <a:r>
              <a:rPr lang="en-US" dirty="0" smtClean="0"/>
              <a:t>democracy, and certainly not by sword</a:t>
            </a:r>
            <a:br>
              <a:rPr lang="en-US" dirty="0" smtClean="0"/>
            </a:br>
            <a:endParaRPr lang="en-US" dirty="0" smtClean="0"/>
          </a:p>
          <a:p>
            <a:r>
              <a:rPr lang="en-US" dirty="0" smtClean="0"/>
              <a:t>Focus on </a:t>
            </a:r>
            <a:r>
              <a:rPr lang="en-US" sz="2600" i="1" dirty="0" smtClean="0"/>
              <a:t>state </a:t>
            </a:r>
            <a:r>
              <a:rPr lang="en-US" dirty="0" smtClean="0"/>
              <a:t>building and consolidation: </a:t>
            </a:r>
            <a:r>
              <a:rPr lang="en-US" sz="2600" dirty="0" smtClean="0"/>
              <a:t>rule of law, good governance</a:t>
            </a:r>
          </a:p>
          <a:p>
            <a:endParaRPr lang="en-US" dirty="0"/>
          </a:p>
          <a:p>
            <a:r>
              <a:rPr lang="en-US" dirty="0" smtClean="0">
                <a:sym typeface="Wingdings" pitchFamily="2" charset="2"/>
              </a:rPr>
              <a:t> </a:t>
            </a:r>
            <a:r>
              <a:rPr lang="en-US" dirty="0" smtClean="0"/>
              <a:t>Work with judges, police forces, bureaucrats, political leaders</a:t>
            </a:r>
          </a:p>
          <a:p>
            <a:pPr algn="ctr">
              <a:buNone/>
            </a:pPr>
            <a:r>
              <a:rPr lang="en-US" sz="3200" dirty="0" smtClean="0"/>
              <a:t>Top-down</a:t>
            </a:r>
            <a:endParaRPr lang="en-US" sz="3200" dirty="0"/>
          </a:p>
        </p:txBody>
      </p:sp>
      <p:sp>
        <p:nvSpPr>
          <p:cNvPr id="6" name="Text Placeholder 5"/>
          <p:cNvSpPr>
            <a:spLocks noGrp="1"/>
          </p:cNvSpPr>
          <p:nvPr>
            <p:ph type="body" sz="quarter" idx="3"/>
          </p:nvPr>
        </p:nvSpPr>
        <p:spPr>
          <a:xfrm>
            <a:off x="4648200" y="1066800"/>
            <a:ext cx="4041775" cy="639762"/>
          </a:xfrm>
        </p:spPr>
        <p:txBody>
          <a:bodyPr/>
          <a:lstStyle/>
          <a:p>
            <a:pPr algn="ctr"/>
            <a:r>
              <a:rPr lang="en-US" sz="3200" dirty="0" smtClean="0"/>
              <a:t>US</a:t>
            </a:r>
            <a:endParaRPr lang="en-US" sz="3200" dirty="0"/>
          </a:p>
        </p:txBody>
      </p:sp>
      <p:sp>
        <p:nvSpPr>
          <p:cNvPr id="7" name="Content Placeholder 6"/>
          <p:cNvSpPr>
            <a:spLocks noGrp="1"/>
          </p:cNvSpPr>
          <p:nvPr>
            <p:ph sz="quarter" idx="4"/>
          </p:nvPr>
        </p:nvSpPr>
        <p:spPr>
          <a:xfrm>
            <a:off x="4724400" y="1676400"/>
            <a:ext cx="4190999" cy="5029200"/>
          </a:xfrm>
          <a:ln w="25400">
            <a:solidFill>
              <a:schemeClr val="bg2">
                <a:lumMod val="25000"/>
                <a:lumOff val="75000"/>
              </a:schemeClr>
            </a:solidFill>
          </a:ln>
        </p:spPr>
        <p:txBody>
          <a:bodyPr/>
          <a:lstStyle/>
          <a:p>
            <a:r>
              <a:rPr lang="en-US" sz="2600" dirty="0" smtClean="0"/>
              <a:t>Optimistic</a:t>
            </a:r>
            <a:r>
              <a:rPr lang="en-US" dirty="0" smtClean="0"/>
              <a:t> about capacity to </a:t>
            </a:r>
            <a:r>
              <a:rPr lang="en-US" i="1" dirty="0" smtClean="0"/>
              <a:t>create  </a:t>
            </a:r>
            <a:r>
              <a:rPr lang="en-US" dirty="0" smtClean="0"/>
              <a:t>democracy, if necessary by force</a:t>
            </a:r>
            <a:br>
              <a:rPr lang="en-US" dirty="0" smtClean="0"/>
            </a:br>
            <a:endParaRPr lang="en-US" dirty="0"/>
          </a:p>
          <a:p>
            <a:r>
              <a:rPr lang="en-US" dirty="0" smtClean="0"/>
              <a:t>Focus on </a:t>
            </a:r>
            <a:r>
              <a:rPr lang="en-US" sz="2600" i="1" dirty="0" smtClean="0"/>
              <a:t>society</a:t>
            </a:r>
            <a:r>
              <a:rPr lang="en-US" i="1" dirty="0" smtClean="0"/>
              <a:t> </a:t>
            </a:r>
            <a:r>
              <a:rPr lang="en-US" dirty="0" smtClean="0"/>
              <a:t>building and promotion: </a:t>
            </a:r>
            <a:r>
              <a:rPr lang="en-US" sz="2600" dirty="0" smtClean="0"/>
              <a:t>elections, civil society</a:t>
            </a:r>
          </a:p>
          <a:p>
            <a:endParaRPr lang="en-US" dirty="0"/>
          </a:p>
          <a:p>
            <a:r>
              <a:rPr lang="en-US" dirty="0" smtClean="0">
                <a:sym typeface="Wingdings" pitchFamily="2" charset="2"/>
              </a:rPr>
              <a:t> </a:t>
            </a:r>
            <a:r>
              <a:rPr lang="en-US" dirty="0" smtClean="0"/>
              <a:t>Work with civil society groups, election monitoring, parties</a:t>
            </a:r>
          </a:p>
          <a:p>
            <a:pPr algn="ctr">
              <a:buNone/>
            </a:pPr>
            <a:r>
              <a:rPr lang="en-US" sz="3200" dirty="0" smtClean="0"/>
              <a:t>Bottom-up</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19373" y="457200"/>
            <a:ext cx="9144000" cy="4267200"/>
          </a:xfrm>
        </p:spPr>
        <p:txBody>
          <a:bodyPr/>
          <a:lstStyle/>
          <a:p>
            <a:pPr marL="812800" indent="-812800" algn="ctr" eaLnBrk="1" hangingPunct="1">
              <a:lnSpc>
                <a:spcPct val="90000"/>
              </a:lnSpc>
              <a:buSzPct val="90000"/>
              <a:buFont typeface="Wingdings" pitchFamily="2" charset="2"/>
              <a:buNone/>
            </a:pPr>
            <a:r>
              <a:rPr lang="en-US" sz="4400" dirty="0" smtClean="0"/>
              <a:t>Different historical experiences</a:t>
            </a:r>
            <a:r>
              <a:rPr lang="en-US" sz="3600" dirty="0" smtClean="0"/>
              <a:t> </a:t>
            </a:r>
            <a:br>
              <a:rPr lang="en-US" sz="3600" dirty="0" smtClean="0"/>
            </a:br>
            <a:endParaRPr lang="en-US" sz="3600" dirty="0" smtClean="0"/>
          </a:p>
          <a:p>
            <a:pPr marL="812800" indent="-812800" eaLnBrk="1" hangingPunct="1">
              <a:lnSpc>
                <a:spcPct val="90000"/>
              </a:lnSpc>
              <a:buSzPct val="90000"/>
              <a:buFont typeface="Wingdings" pitchFamily="2" charset="2"/>
              <a:buChar char="§"/>
            </a:pPr>
            <a:r>
              <a:rPr lang="en-US" sz="2800" dirty="0" smtClean="0">
                <a:latin typeface="Arial" charset="0"/>
              </a:rPr>
              <a:t>Social disorder can bring war, dictatorship, occupation, destruction (1930s). </a:t>
            </a:r>
            <a:br>
              <a:rPr lang="en-US" sz="2800" dirty="0" smtClean="0">
                <a:latin typeface="Arial" charset="0"/>
              </a:rPr>
            </a:br>
            <a:endParaRPr lang="en-US" sz="2800" dirty="0" smtClean="0">
              <a:latin typeface="Arial" charset="0"/>
            </a:endParaRPr>
          </a:p>
          <a:p>
            <a:pPr marL="812800" indent="-812800" eaLnBrk="1" hangingPunct="1">
              <a:lnSpc>
                <a:spcPct val="90000"/>
              </a:lnSpc>
              <a:buSzPct val="90000"/>
              <a:buFont typeface="Wingdings" pitchFamily="2" charset="2"/>
              <a:buChar char="§"/>
            </a:pPr>
            <a:r>
              <a:rPr lang="en-US" sz="2800" dirty="0" smtClean="0">
                <a:latin typeface="Arial" charset="0"/>
              </a:rPr>
              <a:t>Free elections can bring autocrats to power (Hitler, Mussolini). </a:t>
            </a:r>
          </a:p>
          <a:p>
            <a:pPr marL="812800" indent="-812800" eaLnBrk="1" hangingPunct="1">
              <a:lnSpc>
                <a:spcPct val="90000"/>
              </a:lnSpc>
              <a:buSzPct val="90000"/>
              <a:buFont typeface="Wingdings" pitchFamily="2" charset="2"/>
              <a:buChar char="§"/>
            </a:pPr>
            <a:endParaRPr lang="en-US" sz="2800" dirty="0">
              <a:latin typeface="Arial" charset="0"/>
            </a:endParaRPr>
          </a:p>
          <a:p>
            <a:pPr marL="812800" indent="-812800" eaLnBrk="1" hangingPunct="1">
              <a:lnSpc>
                <a:spcPct val="90000"/>
              </a:lnSpc>
              <a:buSzPct val="90000"/>
              <a:buFont typeface="Wingdings" pitchFamily="2" charset="2"/>
              <a:buChar char="§"/>
            </a:pPr>
            <a:r>
              <a:rPr lang="en-US" sz="2800" dirty="0" smtClean="0">
                <a:latin typeface="Arial" charset="0"/>
              </a:rPr>
              <a:t>Supranational rules (civilian power) can bring prosperity and stability (EU).</a:t>
            </a:r>
            <a:br>
              <a:rPr lang="en-US" sz="2800" dirty="0" smtClean="0">
                <a:latin typeface="Arial" charset="0"/>
              </a:rPr>
            </a:br>
            <a:endParaRPr lang="en-US" sz="2800" dirty="0" smtClean="0">
              <a:latin typeface="Arial" charset="0"/>
            </a:endParaRPr>
          </a:p>
          <a:p>
            <a:pPr marL="812800" indent="-812800" eaLnBrk="1" hangingPunct="1">
              <a:lnSpc>
                <a:spcPct val="90000"/>
              </a:lnSpc>
              <a:buSzPct val="90000"/>
              <a:buFont typeface="Wingdings" pitchFamily="2" charset="2"/>
              <a:buChar char="§"/>
            </a:pPr>
            <a:r>
              <a:rPr lang="en-US" sz="2800" dirty="0" smtClean="0">
                <a:latin typeface="Arial" charset="0"/>
              </a:rPr>
              <a:t>Supranational rules (normative power) can constrain illiberal state behavior (EU).  </a:t>
            </a:r>
          </a:p>
          <a:p>
            <a:pPr marL="812800" indent="-812800" eaLnBrk="1" hangingPunct="1">
              <a:lnSpc>
                <a:spcPct val="90000"/>
              </a:lnSpc>
              <a:buSzPct val="90000"/>
              <a:buFont typeface="Wingdings" pitchFamily="2" charset="2"/>
              <a:buChar char="§"/>
            </a:pPr>
            <a:endParaRPr lang="en-US" dirty="0">
              <a:latin typeface="Arial" charset="0"/>
            </a:endParaRPr>
          </a:p>
          <a:p>
            <a:pPr marL="812800" indent="-812800" eaLnBrk="1" hangingPunct="1">
              <a:lnSpc>
                <a:spcPct val="90000"/>
              </a:lnSpc>
              <a:buSzPct val="90000"/>
              <a:buFont typeface="Wingdings" pitchFamily="2" charset="2"/>
              <a:buChar char="§"/>
            </a:pPr>
            <a:r>
              <a:rPr lang="en-US" dirty="0" smtClean="0">
                <a:latin typeface="Arial" charset="0"/>
              </a:rPr>
              <a:t/>
            </a:r>
            <a:br>
              <a:rPr lang="en-US" dirty="0" smtClean="0">
                <a:latin typeface="Arial" charset="0"/>
              </a:rPr>
            </a:br>
            <a:endParaRPr lang="en-US"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5234">
                                            <p:txEl>
                                              <p:pRg st="2" end="2"/>
                                            </p:txEl>
                                          </p:spTgt>
                                        </p:tgtEl>
                                        <p:attrNameLst>
                                          <p:attrName>style.visibility</p:attrName>
                                        </p:attrNameLst>
                                      </p:cBhvr>
                                      <p:to>
                                        <p:strVal val="visible"/>
                                      </p:to>
                                    </p:set>
                                    <p:animEffect transition="in" filter="checkerboard(across)">
                                      <p:cBhvr>
                                        <p:cTn id="7" dur="500"/>
                                        <p:tgtEl>
                                          <p:spTgt spid="95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5234">
                                            <p:txEl>
                                              <p:pRg st="4" end="4"/>
                                            </p:txEl>
                                          </p:spTgt>
                                        </p:tgtEl>
                                        <p:attrNameLst>
                                          <p:attrName>style.visibility</p:attrName>
                                        </p:attrNameLst>
                                      </p:cBhvr>
                                      <p:to>
                                        <p:strVal val="visible"/>
                                      </p:to>
                                    </p:set>
                                    <p:animEffect transition="in" filter="checkerboard(across)">
                                      <p:cBhvr>
                                        <p:cTn id="12" dur="500"/>
                                        <p:tgtEl>
                                          <p:spTgt spid="9523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5234">
                                            <p:txEl>
                                              <p:pRg st="5" end="5"/>
                                            </p:txEl>
                                          </p:spTgt>
                                        </p:tgtEl>
                                        <p:attrNameLst>
                                          <p:attrName>style.visibility</p:attrName>
                                        </p:attrNameLst>
                                      </p:cBhvr>
                                      <p:to>
                                        <p:strVal val="visible"/>
                                      </p:to>
                                    </p:set>
                                    <p:animEffect transition="in" filter="checkerboard(across)">
                                      <p:cBhvr>
                                        <p:cTn id="17" dur="500"/>
                                        <p:tgtEl>
                                          <p:spTgt spid="952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914400"/>
            <a:ext cx="7772400" cy="1736725"/>
          </a:xfrm>
        </p:spPr>
        <p:txBody>
          <a:bodyPr/>
          <a:lstStyle/>
          <a:p>
            <a:pPr eaLnBrk="1" hangingPunct="1">
              <a:defRPr/>
            </a:pPr>
            <a:r>
              <a:rPr lang="en-US" sz="8000" dirty="0" smtClean="0">
                <a:effectLst>
                  <a:outerShdw blurRad="38100" dist="38100" dir="2700000" algn="tl">
                    <a:srgbClr val="C0C0C0"/>
                  </a:outerShdw>
                </a:effectLst>
                <a:latin typeface="Dom Casual" pitchFamily="2" charset="0"/>
              </a:rPr>
              <a:t> </a:t>
            </a:r>
            <a:r>
              <a:rPr lang="en-US" sz="8000" dirty="0" smtClean="0">
                <a:solidFill>
                  <a:srgbClr val="4E6DA6"/>
                </a:solidFill>
                <a:effectLst>
                  <a:outerShdw blurRad="38100" dist="38100" dir="2700000" algn="tl">
                    <a:srgbClr val="C0C0C0"/>
                  </a:outerShdw>
                </a:effectLst>
                <a:latin typeface="Dom Casual" pitchFamily="2" charset="0"/>
              </a:rPr>
              <a:t/>
            </a:r>
            <a:br>
              <a:rPr lang="en-US" sz="8000" dirty="0" smtClean="0">
                <a:solidFill>
                  <a:srgbClr val="4E6DA6"/>
                </a:solidFill>
                <a:effectLst>
                  <a:outerShdw blurRad="38100" dist="38100" dir="2700000" algn="tl">
                    <a:srgbClr val="C0C0C0"/>
                  </a:outerShdw>
                </a:effectLst>
                <a:latin typeface="Dom Casual" pitchFamily="2" charset="0"/>
              </a:rPr>
            </a:br>
            <a:r>
              <a:rPr lang="en-US" sz="8000" dirty="0" smtClean="0">
                <a:solidFill>
                  <a:srgbClr val="002060"/>
                </a:solidFill>
                <a:effectLst>
                  <a:outerShdw blurRad="38100" dist="38100" dir="2700000" algn="tl">
                    <a:srgbClr val="C0C0C0"/>
                  </a:outerShdw>
                </a:effectLst>
                <a:latin typeface="Arial Narrow" pitchFamily="34" charset="0"/>
              </a:rPr>
              <a:t>EU Enlargement</a:t>
            </a:r>
          </a:p>
        </p:txBody>
      </p:sp>
    </p:spTree>
    <p:extLst>
      <p:ext uri="{BB962C8B-B14F-4D97-AF65-F5344CB8AC3E}">
        <p14:creationId xmlns:p14="http://schemas.microsoft.com/office/powerpoint/2010/main" val="12680117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609600"/>
            <a:ext cx="7772400" cy="990600"/>
          </a:xfrm>
        </p:spPr>
        <p:txBody>
          <a:bodyPr/>
          <a:lstStyle/>
          <a:p>
            <a:pPr eaLnBrk="1" hangingPunct="1">
              <a:defRPr/>
            </a:pPr>
            <a:r>
              <a:rPr lang="en-US" sz="5400" b="0" dirty="0" smtClean="0">
                <a:solidFill>
                  <a:schemeClr val="bg1"/>
                </a:solidFill>
                <a:effectLst>
                  <a:outerShdw blurRad="38100" dist="38100" dir="2700000" algn="tl">
                    <a:srgbClr val="C0C0C0"/>
                  </a:outerShdw>
                </a:effectLst>
                <a:latin typeface="Arial Narrow" pitchFamily="34" charset="0"/>
              </a:rPr>
              <a:t>Copenhagen criteria </a:t>
            </a:r>
            <a:br>
              <a:rPr lang="en-US" sz="5400" b="0" dirty="0" smtClean="0">
                <a:solidFill>
                  <a:schemeClr val="bg1"/>
                </a:solidFill>
                <a:effectLst>
                  <a:outerShdw blurRad="38100" dist="38100" dir="2700000" algn="tl">
                    <a:srgbClr val="C0C0C0"/>
                  </a:outerShdw>
                </a:effectLst>
                <a:latin typeface="Arial Narrow" pitchFamily="34" charset="0"/>
              </a:rPr>
            </a:br>
            <a:r>
              <a:rPr lang="en-US" b="0" dirty="0" smtClean="0">
                <a:solidFill>
                  <a:schemeClr val="bg1"/>
                </a:solidFill>
                <a:effectLst>
                  <a:outerShdw blurRad="38100" dist="38100" dir="2700000" algn="tl">
                    <a:srgbClr val="C0C0C0"/>
                  </a:outerShdw>
                </a:effectLst>
                <a:latin typeface="Arial Narrow" pitchFamily="34" charset="0"/>
              </a:rPr>
              <a:t>(since 1993)</a:t>
            </a:r>
            <a:r>
              <a:rPr lang="en-US" b="0" dirty="0" smtClean="0">
                <a:solidFill>
                  <a:srgbClr val="00FFCC"/>
                </a:solidFill>
                <a:effectLst>
                  <a:outerShdw blurRad="38100" dist="38100" dir="2700000" algn="tl">
                    <a:srgbClr val="C0C0C0"/>
                  </a:outerShdw>
                </a:effectLst>
                <a:latin typeface="Arial Narrow" pitchFamily="34" charset="0"/>
              </a:rPr>
              <a:t/>
            </a:r>
            <a:br>
              <a:rPr lang="en-US" b="0" dirty="0" smtClean="0">
                <a:solidFill>
                  <a:srgbClr val="00FFCC"/>
                </a:solidFill>
                <a:effectLst>
                  <a:outerShdw blurRad="38100" dist="38100" dir="2700000" algn="tl">
                    <a:srgbClr val="C0C0C0"/>
                  </a:outerShdw>
                </a:effectLst>
                <a:latin typeface="Arial Narrow" pitchFamily="34" charset="0"/>
              </a:rPr>
            </a:br>
            <a:endParaRPr lang="en-US" b="0" dirty="0" smtClean="0">
              <a:solidFill>
                <a:srgbClr val="00FFCC"/>
              </a:solidFill>
              <a:effectLst>
                <a:outerShdw blurRad="38100" dist="38100" dir="2700000" algn="tl">
                  <a:srgbClr val="C0C0C0"/>
                </a:outerShdw>
              </a:effectLst>
              <a:latin typeface="Arial Narrow" pitchFamily="34" charset="0"/>
            </a:endParaRPr>
          </a:p>
        </p:txBody>
      </p:sp>
      <p:sp>
        <p:nvSpPr>
          <p:cNvPr id="58371" name="Rectangle 3"/>
          <p:cNvSpPr>
            <a:spLocks noGrp="1" noChangeArrowheads="1"/>
          </p:cNvSpPr>
          <p:nvPr>
            <p:ph type="body" idx="1"/>
          </p:nvPr>
        </p:nvSpPr>
        <p:spPr>
          <a:xfrm>
            <a:off x="457200" y="1676400"/>
            <a:ext cx="8305800" cy="4953000"/>
          </a:xfrm>
          <a:ln>
            <a:solidFill>
              <a:schemeClr val="bg2"/>
            </a:solidFill>
          </a:ln>
        </p:spPr>
        <p:txBody>
          <a:bodyPr/>
          <a:lstStyle/>
          <a:p>
            <a:pPr eaLnBrk="1" hangingPunct="1">
              <a:buFontTx/>
              <a:buNone/>
            </a:pPr>
            <a:r>
              <a:rPr lang="en-US" b="1" dirty="0" smtClean="0">
                <a:solidFill>
                  <a:schemeClr val="bg1"/>
                </a:solidFill>
                <a:effectLst/>
                <a:latin typeface="Arial Narrow" pitchFamily="34" charset="0"/>
              </a:rPr>
              <a:t>“Membership requires that the candidate country has achieved stability of institutions guaranteeing . . .”</a:t>
            </a:r>
          </a:p>
          <a:p>
            <a:pPr eaLnBrk="1" hangingPunct="1">
              <a:buFontTx/>
              <a:buNone/>
            </a:pPr>
            <a:endParaRPr lang="en-US" sz="1200" b="1" dirty="0" smtClean="0">
              <a:solidFill>
                <a:schemeClr val="bg1"/>
              </a:solidFill>
              <a:effectLst/>
              <a:latin typeface="Arial Narrow" pitchFamily="34" charset="0"/>
            </a:endParaRPr>
          </a:p>
          <a:p>
            <a:pPr eaLnBrk="1" hangingPunct="1"/>
            <a:r>
              <a:rPr lang="en-US" b="1" dirty="0" smtClean="0">
                <a:solidFill>
                  <a:schemeClr val="bg1"/>
                </a:solidFill>
                <a:effectLst/>
                <a:latin typeface="Arial Narrow" pitchFamily="34" charset="0"/>
              </a:rPr>
              <a:t>1) the </a:t>
            </a:r>
            <a:r>
              <a:rPr lang="en-US" b="1" dirty="0" smtClean="0">
                <a:solidFill>
                  <a:schemeClr val="bg2"/>
                </a:solidFill>
                <a:effectLst/>
                <a:latin typeface="Arial Narrow" pitchFamily="34" charset="0"/>
              </a:rPr>
              <a:t>rule of law, human rights and respect for, and protection of minorities</a:t>
            </a:r>
          </a:p>
          <a:p>
            <a:pPr eaLnBrk="1" hangingPunct="1"/>
            <a:r>
              <a:rPr lang="en-US" b="1" dirty="0" smtClean="0">
                <a:solidFill>
                  <a:schemeClr val="bg2"/>
                </a:solidFill>
                <a:effectLst/>
                <a:latin typeface="Arial Narrow" pitchFamily="34" charset="0"/>
              </a:rPr>
              <a:t>2) democracy</a:t>
            </a:r>
          </a:p>
          <a:p>
            <a:pPr eaLnBrk="1" hangingPunct="1"/>
            <a:r>
              <a:rPr lang="en-US" b="1" dirty="0" smtClean="0">
                <a:solidFill>
                  <a:schemeClr val="bg2"/>
                </a:solidFill>
                <a:effectLst/>
                <a:latin typeface="Arial Narrow" pitchFamily="34" charset="0"/>
              </a:rPr>
              <a:t>3) the existence of a functioning market economy</a:t>
            </a:r>
          </a:p>
        </p:txBody>
      </p:sp>
    </p:spTree>
    <p:extLst>
      <p:ext uri="{BB962C8B-B14F-4D97-AF65-F5344CB8AC3E}">
        <p14:creationId xmlns:p14="http://schemas.microsoft.com/office/powerpoint/2010/main" val="26397662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smtClean="0">
              <a:effectLst/>
            </a:endParaRPr>
          </a:p>
        </p:txBody>
      </p:sp>
      <p:pic>
        <p:nvPicPr>
          <p:cNvPr id="573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52400"/>
            <a:ext cx="8610600" cy="6400800"/>
          </a:xfrm>
          <a:noFill/>
          <a:extLst>
            <a:ext uri="{909E8E84-426E-40DD-AFC4-6F175D3DCCD1}">
              <a14:hiddenFill xmlns:a14="http://schemas.microsoft.com/office/drawing/2010/main">
                <a:solidFill>
                  <a:srgbClr val="FFFFFF"/>
                </a:solidFill>
              </a14:hiddenFill>
            </a:ext>
          </a:extLst>
        </p:spPr>
      </p:pic>
      <p:sp>
        <p:nvSpPr>
          <p:cNvPr id="57348" name="AutoShape 4"/>
          <p:cNvSpPr>
            <a:spLocks/>
          </p:cNvSpPr>
          <p:nvPr/>
        </p:nvSpPr>
        <p:spPr bwMode="ltGray">
          <a:xfrm>
            <a:off x="685800" y="2590800"/>
            <a:ext cx="76200" cy="2057400"/>
          </a:xfrm>
          <a:prstGeom prst="leftBrace">
            <a:avLst>
              <a:gd name="adj1" fmla="val 225000"/>
              <a:gd name="adj2" fmla="val 50000"/>
            </a:avLst>
          </a:prstGeom>
          <a:noFill/>
          <a:ln w="50800">
            <a:solidFill>
              <a:srgbClr val="3399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FFFFFF"/>
              </a:solidFill>
              <a:latin typeface="Arial Narrow" pitchFamily="34" charset="0"/>
            </a:endParaRPr>
          </a:p>
        </p:txBody>
      </p:sp>
    </p:spTree>
    <p:extLst>
      <p:ext uri="{BB962C8B-B14F-4D97-AF65-F5344CB8AC3E}">
        <p14:creationId xmlns:p14="http://schemas.microsoft.com/office/powerpoint/2010/main" val="27816821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458200" cy="6172200"/>
          </a:xfrm>
        </p:spPr>
        <p:txBody>
          <a:bodyPr/>
          <a:lstStyle/>
          <a:p>
            <a:r>
              <a:rPr lang="en-US" dirty="0" smtClean="0"/>
              <a:t>Trade </a:t>
            </a:r>
          </a:p>
          <a:p>
            <a:pPr lvl="1"/>
            <a:r>
              <a:rPr lang="en-US" dirty="0" smtClean="0"/>
              <a:t>a transatlantic single market?</a:t>
            </a:r>
          </a:p>
          <a:p>
            <a:pPr lvl="1"/>
            <a:r>
              <a:rPr lang="en-US" dirty="0"/>
              <a:t>i</a:t>
            </a:r>
            <a:r>
              <a:rPr lang="en-US" dirty="0" smtClean="0"/>
              <a:t>magined and real obstacles</a:t>
            </a:r>
          </a:p>
          <a:p>
            <a:endParaRPr lang="en-US" sz="1800" dirty="0"/>
          </a:p>
          <a:p>
            <a:r>
              <a:rPr lang="en-US" dirty="0" smtClean="0"/>
              <a:t>Security </a:t>
            </a:r>
          </a:p>
          <a:p>
            <a:pPr lvl="1"/>
            <a:r>
              <a:rPr lang="en-US" dirty="0" smtClean="0"/>
              <a:t>Bush legacy</a:t>
            </a:r>
          </a:p>
          <a:p>
            <a:pPr lvl="1"/>
            <a:r>
              <a:rPr lang="en-US" dirty="0"/>
              <a:t>soft vs. hard power</a:t>
            </a:r>
          </a:p>
          <a:p>
            <a:pPr lvl="1"/>
            <a:r>
              <a:rPr lang="en-US" dirty="0"/>
              <a:t>international </a:t>
            </a:r>
            <a:r>
              <a:rPr lang="en-US" dirty="0" smtClean="0"/>
              <a:t>law</a:t>
            </a:r>
            <a:br>
              <a:rPr lang="en-US" dirty="0" smtClean="0"/>
            </a:br>
            <a:endParaRPr lang="en-US" dirty="0"/>
          </a:p>
          <a:p>
            <a:r>
              <a:rPr lang="en-US" dirty="0" smtClean="0"/>
              <a:t>Foreign policy </a:t>
            </a:r>
          </a:p>
          <a:p>
            <a:pPr lvl="1"/>
            <a:r>
              <a:rPr lang="en-US" dirty="0" smtClean="0"/>
              <a:t>democracy promotion</a:t>
            </a:r>
          </a:p>
          <a:p>
            <a:pPr lvl="1"/>
            <a:r>
              <a:rPr lang="en-US" dirty="0" smtClean="0"/>
              <a:t>EU’s special tool: enlargement</a:t>
            </a:r>
          </a:p>
          <a:p>
            <a:endParaRPr lang="en-US" sz="2000" dirty="0"/>
          </a:p>
          <a:p>
            <a:endParaRPr lang="en-US" dirty="0"/>
          </a:p>
          <a:p>
            <a:endParaRPr lang="en-US" dirty="0"/>
          </a:p>
        </p:txBody>
      </p:sp>
    </p:spTree>
    <p:extLst>
      <p:ext uri="{BB962C8B-B14F-4D97-AF65-F5344CB8AC3E}">
        <p14:creationId xmlns:p14="http://schemas.microsoft.com/office/powerpoint/2010/main" val="35295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0"/>
          </p:nvPr>
        </p:nvSpPr>
        <p:spPr>
          <a:noFill/>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fld id="{873467DE-47B4-4524-A3BF-379211B0B616}" type="slidenum">
              <a:rPr lang="en-GB" smtClean="0">
                <a:solidFill>
                  <a:srgbClr val="000000"/>
                </a:solidFill>
                <a:latin typeface="Times New Roman" pitchFamily="18" charset="0"/>
              </a:rPr>
              <a:pPr eaLnBrk="1" hangingPunct="1"/>
              <a:t>30</a:t>
            </a:fld>
            <a:endParaRPr lang="en-GB" smtClean="0">
              <a:solidFill>
                <a:srgbClr val="000000"/>
              </a:solidFill>
              <a:latin typeface="Times New Roman" pitchFamily="18" charset="0"/>
            </a:endParaRPr>
          </a:p>
        </p:txBody>
      </p:sp>
      <p:sp>
        <p:nvSpPr>
          <p:cNvPr id="60419" name="Rectangle 2"/>
          <p:cNvSpPr>
            <a:spLocks noChangeArrowheads="1"/>
          </p:cNvSpPr>
          <p:nvPr/>
        </p:nvSpPr>
        <p:spPr bwMode="auto">
          <a:xfrm>
            <a:off x="1295400" y="334963"/>
            <a:ext cx="739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fr-BE" sz="2800" b="1" smtClean="0">
                <a:solidFill>
                  <a:srgbClr val="002060"/>
                </a:solidFill>
              </a:rPr>
              <a:t>Accession negotiations: Screening</a:t>
            </a:r>
            <a:endParaRPr lang="en-GB" sz="2800" b="1" smtClean="0">
              <a:solidFill>
                <a:srgbClr val="002060"/>
              </a:solidFill>
            </a:endParaRPr>
          </a:p>
        </p:txBody>
      </p:sp>
      <p:sp>
        <p:nvSpPr>
          <p:cNvPr id="60420" name="Text Box 3"/>
          <p:cNvSpPr txBox="1">
            <a:spLocks noChangeArrowheads="1"/>
          </p:cNvSpPr>
          <p:nvPr/>
        </p:nvSpPr>
        <p:spPr bwMode="auto">
          <a:xfrm>
            <a:off x="685800" y="1433513"/>
            <a:ext cx="8001000"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spcBef>
                <a:spcPct val="50000"/>
              </a:spcBef>
              <a:buClr>
                <a:srgbClr val="FF6600"/>
              </a:buClr>
              <a:buFontTx/>
              <a:buChar char="•"/>
            </a:pPr>
            <a:r>
              <a:rPr lang="en-GB" sz="2400" dirty="0" smtClean="0">
                <a:solidFill>
                  <a:srgbClr val="000000"/>
                </a:solidFill>
                <a:cs typeface="Times New Roman" pitchFamily="18" charset="0"/>
              </a:rPr>
              <a:t>A multilateral exercise: the commission identifies and explains to all</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candidates the </a:t>
            </a:r>
            <a:r>
              <a:rPr lang="en-GB" sz="2400" i="1" dirty="0" err="1" smtClean="0">
                <a:solidFill>
                  <a:srgbClr val="000000"/>
                </a:solidFill>
                <a:cs typeface="Times New Roman" pitchFamily="18" charset="0"/>
              </a:rPr>
              <a:t>acquis</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applicable at the date of opening the negotiations</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with the candidates</a:t>
            </a:r>
            <a:r>
              <a:rPr lang="fr-BE" sz="2400" dirty="0" smtClean="0">
                <a:solidFill>
                  <a:srgbClr val="000000"/>
                </a:solidFill>
                <a:cs typeface="Times New Roman" pitchFamily="18" charset="0"/>
              </a:rPr>
              <a:t>.</a:t>
            </a:r>
            <a:endParaRPr lang="en-GB" sz="2400" dirty="0" smtClean="0">
              <a:solidFill>
                <a:srgbClr val="000000"/>
              </a:solidFill>
              <a:cs typeface="Times New Roman" pitchFamily="18" charset="0"/>
            </a:endParaRPr>
          </a:p>
          <a:p>
            <a:pPr eaLnBrk="1" hangingPunct="1">
              <a:spcBef>
                <a:spcPct val="50000"/>
              </a:spcBef>
              <a:buClr>
                <a:srgbClr val="FF6600"/>
              </a:buClr>
              <a:buFontTx/>
              <a:buChar char="•"/>
            </a:pP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A bilateral exercise: the commission assesses the state of implementation</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of the </a:t>
            </a:r>
            <a:r>
              <a:rPr lang="en-GB" sz="2400" i="1" dirty="0" err="1" smtClean="0">
                <a:solidFill>
                  <a:srgbClr val="000000"/>
                </a:solidFill>
                <a:cs typeface="Times New Roman" pitchFamily="18" charset="0"/>
              </a:rPr>
              <a:t>acquis</a:t>
            </a:r>
            <a:r>
              <a:rPr lang="en-GB" sz="2400" i="1" dirty="0" smtClean="0">
                <a:solidFill>
                  <a:srgbClr val="000000"/>
                </a:solidFill>
                <a:cs typeface="Times New Roman" pitchFamily="18" charset="0"/>
              </a:rPr>
              <a:t> </a:t>
            </a:r>
            <a:r>
              <a:rPr lang="en-GB" sz="2400" dirty="0" smtClean="0">
                <a:solidFill>
                  <a:srgbClr val="000000"/>
                </a:solidFill>
                <a:cs typeface="Times New Roman" pitchFamily="18" charset="0"/>
              </a:rPr>
              <a:t>by each candidate country and identifies gaps to be filled</a:t>
            </a:r>
            <a:r>
              <a:rPr lang="fr-BE" sz="2400" dirty="0" smtClean="0">
                <a:solidFill>
                  <a:srgbClr val="000000"/>
                </a:solidFill>
                <a:cs typeface="Times New Roman" pitchFamily="18" charset="0"/>
              </a:rPr>
              <a:t>.</a:t>
            </a:r>
            <a:endParaRPr lang="en-GB" sz="2400" dirty="0" smtClean="0">
              <a:solidFill>
                <a:srgbClr val="000000"/>
              </a:solidFill>
              <a:cs typeface="Times New Roman" pitchFamily="18" charset="0"/>
            </a:endParaRPr>
          </a:p>
          <a:p>
            <a:pPr eaLnBrk="1" hangingPunct="1">
              <a:spcBef>
                <a:spcPct val="50000"/>
              </a:spcBef>
              <a:buClr>
                <a:srgbClr val="FF6600"/>
              </a:buClr>
              <a:buFontTx/>
              <a:buChar char="•"/>
            </a:pP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A basis for the negotiation: the Commission establishes a "screening</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report" on each chapter and for each country, which will serve as a basis to</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launch the actual, technical negotiation process</a:t>
            </a:r>
            <a:r>
              <a:rPr lang="fr-BE" sz="2400" dirty="0" smtClean="0">
                <a:solidFill>
                  <a:srgbClr val="000000"/>
                </a:solidFill>
                <a:cs typeface="Times New Roman" pitchFamily="18" charset="0"/>
              </a:rPr>
              <a:t>.</a:t>
            </a:r>
            <a:endParaRPr lang="en-GB" sz="2400" dirty="0" smtClean="0">
              <a:solidFill>
                <a:srgbClr val="000000"/>
              </a:solidFill>
              <a:cs typeface="Times New Roman" pitchFamily="18" charset="0"/>
            </a:endParaRPr>
          </a:p>
          <a:p>
            <a:pPr eaLnBrk="1" hangingPunct="1">
              <a:spcBef>
                <a:spcPct val="50000"/>
              </a:spcBef>
              <a:buClr>
                <a:srgbClr val="FF6600"/>
              </a:buClr>
              <a:buFontTx/>
              <a:buChar char="•"/>
            </a:pPr>
            <a:r>
              <a:rPr lang="en-GB" sz="2400" dirty="0" smtClean="0">
                <a:solidFill>
                  <a:srgbClr val="000000"/>
                </a:solidFill>
                <a:cs typeface="Times New Roman" pitchFamily="18" charset="0"/>
              </a:rPr>
              <a:t>An </a:t>
            </a:r>
            <a:r>
              <a:rPr lang="en-GB" sz="2400" dirty="0" err="1" smtClean="0">
                <a:solidFill>
                  <a:srgbClr val="000000"/>
                </a:solidFill>
                <a:cs typeface="Times New Roman" pitchFamily="18" charset="0"/>
              </a:rPr>
              <a:t>ongoing</a:t>
            </a:r>
            <a:r>
              <a:rPr lang="en-GB" sz="2400" dirty="0" smtClean="0">
                <a:solidFill>
                  <a:srgbClr val="000000"/>
                </a:solidFill>
                <a:cs typeface="Times New Roman" pitchFamily="18" charset="0"/>
              </a:rPr>
              <a:t> mechanism: it is used now to identify and explain elements of NEW</a:t>
            </a:r>
            <a:r>
              <a:rPr lang="fr-BE" sz="2400" dirty="0" smtClean="0">
                <a:solidFill>
                  <a:srgbClr val="000000"/>
                </a:solidFill>
                <a:cs typeface="Times New Roman" pitchFamily="18" charset="0"/>
              </a:rPr>
              <a:t> </a:t>
            </a:r>
            <a:r>
              <a:rPr lang="en-GB" sz="2400" dirty="0" smtClean="0">
                <a:solidFill>
                  <a:srgbClr val="000000"/>
                </a:solidFill>
                <a:cs typeface="Times New Roman" pitchFamily="18" charset="0"/>
              </a:rPr>
              <a:t>legislation, that also need to be adopted by the candidates before they join</a:t>
            </a:r>
            <a:r>
              <a:rPr lang="fr-BE" sz="2400" dirty="0" smtClean="0">
                <a:solidFill>
                  <a:srgbClr val="000000"/>
                </a:solidFill>
                <a:cs typeface="Times New Roman" pitchFamily="18" charset="0"/>
              </a:rPr>
              <a:t>.</a:t>
            </a:r>
            <a:endParaRPr lang="en-GB" sz="2400" dirty="0" smtClean="0">
              <a:solidFill>
                <a:srgbClr val="000000"/>
              </a:solidFill>
              <a:cs typeface="Times New Roman" pitchFamily="18" charset="0"/>
            </a:endParaRPr>
          </a:p>
          <a:p>
            <a:pPr eaLnBrk="1" hangingPunct="1">
              <a:spcBef>
                <a:spcPct val="50000"/>
              </a:spcBef>
              <a:buClr>
                <a:srgbClr val="FF6600"/>
              </a:buClr>
            </a:pPr>
            <a:endParaRPr lang="en-GB"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65244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FB8DDE9B-8F39-4DA0-AF6C-DF69CEB5A75B}" type="slidenum">
              <a:rPr lang="en-GB" smtClean="0">
                <a:solidFill>
                  <a:srgbClr val="000000"/>
                </a:solidFill>
              </a:rPr>
              <a:pPr/>
              <a:t>31</a:t>
            </a:fld>
            <a:endParaRPr lang="en-GB" smtClean="0">
              <a:solidFill>
                <a:srgbClr val="000000"/>
              </a:solidFill>
            </a:endParaRPr>
          </a:p>
        </p:txBody>
      </p:sp>
      <p:pic>
        <p:nvPicPr>
          <p:cNvPr id="61443" name="Picture 2" descr="http://upload.wikimedia.org/wikipedia/en/timeline/c24768cd0d96ce0fcd89259928243c4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00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463"/>
            <a:ext cx="8229600" cy="762000"/>
          </a:xfrm>
        </p:spPr>
        <p:txBody>
          <a:bodyPr/>
          <a:lstStyle/>
          <a:p>
            <a:pPr>
              <a:defRPr/>
            </a:pPr>
            <a:r>
              <a:rPr lang="en-US" dirty="0" smtClean="0">
                <a:solidFill>
                  <a:schemeClr val="bg2"/>
                </a:solidFill>
              </a:rPr>
              <a:t>Example: Serbia</a:t>
            </a:r>
            <a:endParaRPr lang="en-US" dirty="0">
              <a:solidFill>
                <a:schemeClr val="bg2"/>
              </a:solidFill>
            </a:endParaRPr>
          </a:p>
        </p:txBody>
      </p:sp>
      <p:sp>
        <p:nvSpPr>
          <p:cNvPr id="5" name="Content Placeholder 4"/>
          <p:cNvSpPr>
            <a:spLocks noGrp="1"/>
          </p:cNvSpPr>
          <p:nvPr>
            <p:ph sz="half" idx="1"/>
          </p:nvPr>
        </p:nvSpPr>
        <p:spPr>
          <a:xfrm>
            <a:off x="76200" y="762000"/>
            <a:ext cx="7315200" cy="6096000"/>
          </a:xfrm>
        </p:spPr>
        <p:txBody>
          <a:bodyPr/>
          <a:lstStyle/>
          <a:p>
            <a:pPr>
              <a:defRPr/>
            </a:pPr>
            <a:r>
              <a:rPr lang="en-US" sz="2400" dirty="0" smtClean="0">
                <a:solidFill>
                  <a:schemeClr val="bg2"/>
                </a:solidFill>
                <a:effectLst/>
                <a:latin typeface="Arial Narrow" pitchFamily="34" charset="0"/>
              </a:rPr>
              <a:t>2003: EU Council identifies Serbia as potential candidate</a:t>
            </a:r>
          </a:p>
          <a:p>
            <a:pPr>
              <a:defRPr/>
            </a:pPr>
            <a:r>
              <a:rPr lang="en-US" sz="2400" dirty="0" smtClean="0">
                <a:solidFill>
                  <a:schemeClr val="bg2"/>
                </a:solidFill>
                <a:effectLst/>
                <a:latin typeface="Arial Narrow" pitchFamily="34" charset="0"/>
              </a:rPr>
              <a:t>2005: Negotiations start</a:t>
            </a:r>
          </a:p>
          <a:p>
            <a:pPr lvl="1">
              <a:defRPr/>
            </a:pPr>
            <a:r>
              <a:rPr lang="en-US" sz="2000" dirty="0" smtClean="0">
                <a:solidFill>
                  <a:schemeClr val="bg2"/>
                </a:solidFill>
                <a:effectLst/>
                <a:latin typeface="Arial Narrow" pitchFamily="34" charset="0"/>
              </a:rPr>
              <a:t>Stumbling blocs: Kosovo and cooperation with International </a:t>
            </a:r>
            <a:br>
              <a:rPr lang="en-US" sz="2000" dirty="0" smtClean="0">
                <a:solidFill>
                  <a:schemeClr val="bg2"/>
                </a:solidFill>
                <a:effectLst/>
                <a:latin typeface="Arial Narrow" pitchFamily="34" charset="0"/>
              </a:rPr>
            </a:br>
            <a:r>
              <a:rPr lang="en-US" sz="2000" dirty="0" smtClean="0">
                <a:solidFill>
                  <a:schemeClr val="bg2"/>
                </a:solidFill>
                <a:effectLst/>
                <a:latin typeface="Arial Narrow" pitchFamily="34" charset="0"/>
              </a:rPr>
              <a:t>Criminal Court</a:t>
            </a:r>
          </a:p>
          <a:p>
            <a:pPr>
              <a:defRPr/>
            </a:pPr>
            <a:r>
              <a:rPr lang="en-US" sz="2400" dirty="0" smtClean="0">
                <a:solidFill>
                  <a:schemeClr val="bg2"/>
                </a:solidFill>
                <a:effectLst/>
                <a:latin typeface="Arial Narrow" pitchFamily="34" charset="0"/>
              </a:rPr>
              <a:t>2008: Serbia signs agreement but blocked by the Netherlands until </a:t>
            </a:r>
            <a:r>
              <a:rPr lang="en-US" sz="2400" dirty="0" err="1" smtClean="0">
                <a:solidFill>
                  <a:schemeClr val="bg2"/>
                </a:solidFill>
                <a:effectLst/>
                <a:latin typeface="Arial Narrow" pitchFamily="34" charset="0"/>
              </a:rPr>
              <a:t>Ratko</a:t>
            </a:r>
            <a:r>
              <a:rPr lang="en-US" sz="2400" dirty="0" smtClean="0">
                <a:solidFill>
                  <a:schemeClr val="bg2"/>
                </a:solidFill>
                <a:effectLst/>
                <a:latin typeface="Arial Narrow" pitchFamily="34" charset="0"/>
              </a:rPr>
              <a:t> </a:t>
            </a:r>
            <a:r>
              <a:rPr lang="en-US" sz="2400" dirty="0" err="1" smtClean="0">
                <a:solidFill>
                  <a:schemeClr val="bg2"/>
                </a:solidFill>
                <a:effectLst/>
                <a:latin typeface="Arial Narrow" pitchFamily="34" charset="0"/>
              </a:rPr>
              <a:t>Mladic</a:t>
            </a:r>
            <a:r>
              <a:rPr lang="en-US" sz="2400" dirty="0" smtClean="0">
                <a:solidFill>
                  <a:schemeClr val="bg2"/>
                </a:solidFill>
                <a:effectLst/>
                <a:latin typeface="Arial Narrow" pitchFamily="34" charset="0"/>
              </a:rPr>
              <a:t> is captured in May 2011</a:t>
            </a:r>
          </a:p>
          <a:p>
            <a:pPr>
              <a:defRPr/>
            </a:pPr>
            <a:r>
              <a:rPr lang="en-US" sz="2400" dirty="0" smtClean="0">
                <a:solidFill>
                  <a:schemeClr val="bg2"/>
                </a:solidFill>
                <a:effectLst/>
                <a:latin typeface="Arial Narrow" pitchFamily="34" charset="0"/>
              </a:rPr>
              <a:t>Jan 2009: Serbia begins unilateral implementation of SAA</a:t>
            </a:r>
          </a:p>
          <a:p>
            <a:pPr>
              <a:defRPr/>
            </a:pPr>
            <a:r>
              <a:rPr lang="en-US" sz="2400" dirty="0" smtClean="0">
                <a:solidFill>
                  <a:schemeClr val="bg2"/>
                </a:solidFill>
                <a:effectLst/>
                <a:latin typeface="Arial Narrow" pitchFamily="34" charset="0"/>
              </a:rPr>
              <a:t>Dec 2009: EU unfreezes trade, visa-free travel, Serbia applies for EU membership</a:t>
            </a:r>
          </a:p>
          <a:p>
            <a:pPr>
              <a:defRPr/>
            </a:pPr>
            <a:r>
              <a:rPr lang="en-US" sz="2400" dirty="0" smtClean="0">
                <a:solidFill>
                  <a:schemeClr val="bg2"/>
                </a:solidFill>
                <a:effectLst/>
                <a:latin typeface="Arial Narrow" pitchFamily="34" charset="0"/>
              </a:rPr>
              <a:t>Nov 2010: Council asks Commission opinion on candidacy</a:t>
            </a:r>
          </a:p>
          <a:p>
            <a:pPr>
              <a:defRPr/>
            </a:pPr>
            <a:r>
              <a:rPr lang="en-US" sz="2400" dirty="0" smtClean="0">
                <a:solidFill>
                  <a:schemeClr val="bg2"/>
                </a:solidFill>
                <a:effectLst/>
                <a:latin typeface="Arial Narrow" pitchFamily="34" charset="0"/>
              </a:rPr>
              <a:t>Oct 2011: Commission recommends candidacy status</a:t>
            </a:r>
          </a:p>
          <a:p>
            <a:pPr>
              <a:defRPr/>
            </a:pPr>
            <a:r>
              <a:rPr lang="en-US" sz="2400" dirty="0" smtClean="0">
                <a:solidFill>
                  <a:schemeClr val="bg2"/>
                </a:solidFill>
                <a:effectLst/>
                <a:latin typeface="Arial Narrow" pitchFamily="34" charset="0"/>
              </a:rPr>
              <a:t>Feb 2012: Romania blocks candidacy until deal with Serbia over </a:t>
            </a:r>
            <a:r>
              <a:rPr lang="en-US" sz="2400" dirty="0">
                <a:solidFill>
                  <a:schemeClr val="bg2"/>
                </a:solidFill>
                <a:effectLst/>
                <a:latin typeface="Arial Narrow" pitchFamily="34" charset="0"/>
              </a:rPr>
              <a:t>the rights of the 30,000 '</a:t>
            </a:r>
            <a:r>
              <a:rPr lang="en-US" sz="2400" dirty="0" err="1">
                <a:solidFill>
                  <a:schemeClr val="bg2"/>
                </a:solidFill>
                <a:effectLst/>
                <a:latin typeface="Arial Narrow" pitchFamily="34" charset="0"/>
              </a:rPr>
              <a:t>Vlachs</a:t>
            </a:r>
            <a:r>
              <a:rPr lang="en-US" sz="2400" dirty="0">
                <a:solidFill>
                  <a:schemeClr val="bg2"/>
                </a:solidFill>
                <a:effectLst/>
                <a:latin typeface="Arial Narrow" pitchFamily="34" charset="0"/>
              </a:rPr>
              <a:t>' in </a:t>
            </a:r>
            <a:r>
              <a:rPr lang="en-US" sz="2400" dirty="0" smtClean="0">
                <a:solidFill>
                  <a:schemeClr val="bg2"/>
                </a:solidFill>
                <a:effectLst/>
                <a:latin typeface="Arial Narrow" pitchFamily="34" charset="0"/>
              </a:rPr>
              <a:t>Serbia</a:t>
            </a:r>
          </a:p>
          <a:p>
            <a:pPr>
              <a:defRPr/>
            </a:pPr>
            <a:r>
              <a:rPr lang="en-US" sz="2400" dirty="0" smtClean="0">
                <a:solidFill>
                  <a:schemeClr val="bg2"/>
                </a:solidFill>
                <a:effectLst/>
                <a:latin typeface="Arial Narrow" pitchFamily="34" charset="0"/>
              </a:rPr>
              <a:t>March 2012: European Council approves candidacy status</a:t>
            </a:r>
          </a:p>
          <a:p>
            <a:pPr>
              <a:defRPr/>
            </a:pPr>
            <a:endParaRPr lang="en-US" sz="2400" dirty="0" smtClean="0">
              <a:solidFill>
                <a:schemeClr val="bg2"/>
              </a:solidFill>
              <a:latin typeface="Arial Narrow" pitchFamily="34" charset="0"/>
            </a:endParaRPr>
          </a:p>
          <a:p>
            <a:pPr lvl="1">
              <a:defRPr/>
            </a:pPr>
            <a:endParaRPr lang="en-US" dirty="0"/>
          </a:p>
        </p:txBody>
      </p:sp>
      <p:sp>
        <p:nvSpPr>
          <p:cNvPr id="6" name="Content Placeholder 5"/>
          <p:cNvSpPr>
            <a:spLocks noGrp="1"/>
          </p:cNvSpPr>
          <p:nvPr>
            <p:ph sz="half" idx="2"/>
          </p:nvPr>
        </p:nvSpPr>
        <p:spPr>
          <a:xfrm>
            <a:off x="7162800" y="1143000"/>
            <a:ext cx="1905000" cy="4495800"/>
          </a:xfrm>
          <a:ln w="19050">
            <a:solidFill>
              <a:schemeClr val="bg1">
                <a:lumMod val="60000"/>
                <a:lumOff val="40000"/>
              </a:schemeClr>
            </a:solidFill>
            <a:prstDash val="sysDot"/>
          </a:ln>
        </p:spPr>
        <p:txBody>
          <a:bodyPr/>
          <a:lstStyle/>
          <a:p>
            <a:pPr marL="0" indent="0">
              <a:buFontTx/>
              <a:buNone/>
              <a:defRPr/>
            </a:pPr>
            <a:r>
              <a:rPr lang="en-US" dirty="0" smtClean="0">
                <a:solidFill>
                  <a:schemeClr val="bg2"/>
                </a:solidFill>
                <a:latin typeface="Arial Narrow" pitchFamily="34" charset="0"/>
                <a:hlinkClick r:id="rId3" action="ppaction://hlinkfile"/>
              </a:rPr>
              <a:t>Commission opinion October 2011</a:t>
            </a:r>
            <a:endParaRPr lang="en-US" dirty="0" smtClean="0">
              <a:solidFill>
                <a:schemeClr val="bg2"/>
              </a:solidFill>
              <a:latin typeface="Arial Narrow" pitchFamily="34" charset="0"/>
            </a:endParaRPr>
          </a:p>
          <a:p>
            <a:pPr marL="0" indent="0">
              <a:buFontTx/>
              <a:buNone/>
              <a:defRPr/>
            </a:pPr>
            <a:endParaRPr lang="en-US" dirty="0">
              <a:solidFill>
                <a:schemeClr val="bg2"/>
              </a:solidFill>
              <a:latin typeface="Arial Narrow" pitchFamily="34" charset="0"/>
            </a:endParaRPr>
          </a:p>
          <a:p>
            <a:pPr marL="0" indent="0">
              <a:buFontTx/>
              <a:buNone/>
              <a:defRPr/>
            </a:pPr>
            <a:r>
              <a:rPr lang="en-US" dirty="0" smtClean="0">
                <a:solidFill>
                  <a:schemeClr val="bg2"/>
                </a:solidFill>
                <a:latin typeface="Arial Narrow" pitchFamily="34" charset="0"/>
                <a:hlinkClick r:id="rId4"/>
              </a:rPr>
              <a:t>EU Enlargement website</a:t>
            </a:r>
            <a:endParaRPr lang="en-US" dirty="0">
              <a:solidFill>
                <a:schemeClr val="bg2"/>
              </a:solidFill>
              <a:latin typeface="Arial Narrow" pitchFamily="34" charset="0"/>
            </a:endParaRPr>
          </a:p>
        </p:txBody>
      </p:sp>
      <p:sp>
        <p:nvSpPr>
          <p:cNvPr id="593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fld id="{078DC049-DDC9-4B08-BEB3-C323D0913C68}" type="slidenum">
              <a:rPr lang="en-GB" smtClean="0">
                <a:solidFill>
                  <a:srgbClr val="FFFFFF"/>
                </a:solidFill>
                <a:latin typeface="Garamond" pitchFamily="18" charset="0"/>
              </a:rPr>
              <a:pPr/>
              <a:t>32</a:t>
            </a:fld>
            <a:endParaRPr lang="en-GB" dirty="0" smtClean="0">
              <a:solidFill>
                <a:srgbClr val="FFFFFF"/>
              </a:solidFill>
              <a:latin typeface="Garamond" pitchFamily="18" charset="0"/>
            </a:endParaRPr>
          </a:p>
        </p:txBody>
      </p:sp>
    </p:spTree>
    <p:extLst>
      <p:ext uri="{BB962C8B-B14F-4D97-AF65-F5344CB8AC3E}">
        <p14:creationId xmlns:p14="http://schemas.microsoft.com/office/powerpoint/2010/main" val="9710558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6786"/>
            <a:ext cx="8686800" cy="1143000"/>
          </a:xfrm>
        </p:spPr>
        <p:txBody>
          <a:bodyPr/>
          <a:lstStyle/>
          <a:p>
            <a:r>
              <a:rPr lang="en-US" sz="3200" b="1" dirty="0" smtClean="0"/>
              <a:t>Brief </a:t>
            </a:r>
            <a:r>
              <a:rPr lang="en-US" sz="3200" b="1" dirty="0"/>
              <a:t>history of EU foreign </a:t>
            </a:r>
            <a:r>
              <a:rPr lang="en-US" sz="3200" b="1" dirty="0" smtClean="0"/>
              <a:t>&amp; security policy</a:t>
            </a:r>
            <a:endParaRPr lang="en-US" sz="3200" b="1" dirty="0"/>
          </a:p>
        </p:txBody>
      </p:sp>
      <p:sp>
        <p:nvSpPr>
          <p:cNvPr id="16388" name="Rectangle 4"/>
          <p:cNvSpPr>
            <a:spLocks noGrp="1" noChangeArrowheads="1"/>
          </p:cNvSpPr>
          <p:nvPr>
            <p:ph sz="half" idx="1"/>
          </p:nvPr>
        </p:nvSpPr>
        <p:spPr>
          <a:xfrm>
            <a:off x="228600" y="1066800"/>
            <a:ext cx="2362200" cy="4953000"/>
          </a:xfrm>
        </p:spPr>
        <p:txBody>
          <a:bodyPr/>
          <a:lstStyle/>
          <a:p>
            <a:pPr>
              <a:lnSpc>
                <a:spcPct val="80000"/>
              </a:lnSpc>
            </a:pPr>
            <a:r>
              <a:rPr lang="en-US" sz="2400" b="1" dirty="0"/>
              <a:t>1950-1970</a:t>
            </a:r>
          </a:p>
          <a:p>
            <a:pPr>
              <a:lnSpc>
                <a:spcPct val="80000"/>
              </a:lnSpc>
            </a:pPr>
            <a:endParaRPr lang="en-US" sz="2400" dirty="0"/>
          </a:p>
          <a:p>
            <a:pPr>
              <a:lnSpc>
                <a:spcPct val="80000"/>
              </a:lnSpc>
            </a:pPr>
            <a:r>
              <a:rPr lang="en-US" sz="2400" b="1" dirty="0"/>
              <a:t>1970-1990</a:t>
            </a:r>
          </a:p>
          <a:p>
            <a:pPr>
              <a:lnSpc>
                <a:spcPct val="80000"/>
              </a:lnSpc>
            </a:pPr>
            <a:endParaRPr lang="en-US" sz="2400" dirty="0"/>
          </a:p>
          <a:p>
            <a:pPr>
              <a:lnSpc>
                <a:spcPct val="80000"/>
              </a:lnSpc>
            </a:pPr>
            <a:endParaRPr lang="en-US" sz="2400" dirty="0"/>
          </a:p>
          <a:p>
            <a:pPr>
              <a:lnSpc>
                <a:spcPct val="80000"/>
              </a:lnSpc>
            </a:pPr>
            <a:r>
              <a:rPr lang="en-US" sz="2400" b="1" dirty="0"/>
              <a:t>1990-1998</a:t>
            </a:r>
            <a:br>
              <a:rPr lang="en-US" sz="2400" b="1" dirty="0"/>
            </a:br>
            <a:r>
              <a:rPr lang="en-US" sz="2400" b="1" dirty="0"/>
              <a:t/>
            </a:r>
            <a:br>
              <a:rPr lang="en-US" sz="2400" b="1" dirty="0"/>
            </a:br>
            <a:endParaRPr lang="en-US" sz="2400" b="1" dirty="0" smtClean="0"/>
          </a:p>
          <a:p>
            <a:pPr>
              <a:lnSpc>
                <a:spcPct val="80000"/>
              </a:lnSpc>
            </a:pPr>
            <a:r>
              <a:rPr lang="en-US" sz="2400" b="1" dirty="0" smtClean="0"/>
              <a:t>1998-now</a:t>
            </a:r>
          </a:p>
          <a:p>
            <a:pPr>
              <a:lnSpc>
                <a:spcPct val="80000"/>
              </a:lnSpc>
            </a:pPr>
            <a:endParaRPr lang="en-US" sz="2400" b="1" dirty="0"/>
          </a:p>
          <a:p>
            <a:pPr>
              <a:lnSpc>
                <a:spcPct val="80000"/>
              </a:lnSpc>
            </a:pPr>
            <a:endParaRPr lang="en-US" sz="2400" b="1" dirty="0" smtClean="0"/>
          </a:p>
          <a:p>
            <a:pPr>
              <a:lnSpc>
                <a:spcPct val="80000"/>
              </a:lnSpc>
            </a:pPr>
            <a:endParaRPr lang="en-US" sz="2400" b="1" dirty="0"/>
          </a:p>
          <a:p>
            <a:pPr>
              <a:lnSpc>
                <a:spcPct val="80000"/>
              </a:lnSpc>
            </a:pPr>
            <a:endParaRPr lang="en-US" sz="2400" b="1" dirty="0" smtClean="0"/>
          </a:p>
          <a:p>
            <a:pPr>
              <a:lnSpc>
                <a:spcPct val="80000"/>
              </a:lnSpc>
            </a:pPr>
            <a:r>
              <a:rPr lang="en-US" sz="2400" b="1" dirty="0" smtClean="0"/>
              <a:t>2009</a:t>
            </a:r>
            <a:endParaRPr lang="en-US" sz="2400" b="1" dirty="0"/>
          </a:p>
        </p:txBody>
      </p:sp>
      <p:sp>
        <p:nvSpPr>
          <p:cNvPr id="16389" name="Rectangle 5"/>
          <p:cNvSpPr>
            <a:spLocks noGrp="1" noChangeArrowheads="1"/>
          </p:cNvSpPr>
          <p:nvPr>
            <p:ph sz="half" idx="2"/>
          </p:nvPr>
        </p:nvSpPr>
        <p:spPr>
          <a:xfrm>
            <a:off x="2438400" y="990600"/>
            <a:ext cx="6705600" cy="5410200"/>
          </a:xfrm>
        </p:spPr>
        <p:txBody>
          <a:bodyPr/>
          <a:lstStyle/>
          <a:p>
            <a:pPr>
              <a:lnSpc>
                <a:spcPct val="80000"/>
              </a:lnSpc>
            </a:pPr>
            <a:r>
              <a:rPr lang="en-US" sz="2400" dirty="0"/>
              <a:t>Failed attempts to create classical foreign &amp; defense policy</a:t>
            </a:r>
            <a:br>
              <a:rPr lang="en-US" sz="2400" dirty="0"/>
            </a:br>
            <a:endParaRPr lang="en-US" sz="1000" dirty="0"/>
          </a:p>
          <a:p>
            <a:pPr>
              <a:lnSpc>
                <a:spcPct val="80000"/>
              </a:lnSpc>
            </a:pPr>
            <a:r>
              <a:rPr lang="en-US" sz="2400" dirty="0"/>
              <a:t>Cautious </a:t>
            </a:r>
            <a:r>
              <a:rPr lang="en-US" sz="2400" dirty="0" smtClean="0"/>
              <a:t>foreign </a:t>
            </a:r>
            <a:r>
              <a:rPr lang="en-US" sz="2400" dirty="0"/>
              <a:t>policy coordination, e.g. on Middle East; development </a:t>
            </a:r>
            <a:r>
              <a:rPr lang="en-US" sz="2400" dirty="0" smtClean="0"/>
              <a:t>aid</a:t>
            </a:r>
            <a:br>
              <a:rPr lang="en-US" sz="2400" dirty="0" smtClean="0"/>
            </a:br>
            <a:r>
              <a:rPr lang="en-US" sz="2400" dirty="0"/>
              <a:t/>
            </a:r>
            <a:br>
              <a:rPr lang="en-US" sz="2400" dirty="0"/>
            </a:br>
            <a:endParaRPr lang="en-US" sz="900" dirty="0"/>
          </a:p>
          <a:p>
            <a:pPr>
              <a:lnSpc>
                <a:spcPct val="80000"/>
              </a:lnSpc>
            </a:pPr>
            <a:r>
              <a:rPr lang="en-US" sz="2400" dirty="0" smtClean="0"/>
              <a:t>Common </a:t>
            </a:r>
            <a:r>
              <a:rPr lang="en-US" sz="2400" dirty="0"/>
              <a:t>foreign and security policy (but defense remains in </a:t>
            </a:r>
            <a:r>
              <a:rPr lang="en-US" sz="2400" dirty="0" smtClean="0"/>
              <a:t>NATO and WEU)</a:t>
            </a:r>
            <a:r>
              <a:rPr lang="en-US" sz="2400" dirty="0"/>
              <a:t/>
            </a:r>
            <a:br>
              <a:rPr lang="en-US" sz="2400" dirty="0"/>
            </a:br>
            <a:endParaRPr lang="en-US" sz="1800" dirty="0" smtClean="0"/>
          </a:p>
          <a:p>
            <a:pPr lvl="1">
              <a:lnSpc>
                <a:spcPct val="80000"/>
              </a:lnSpc>
            </a:pPr>
            <a:r>
              <a:rPr lang="en-US" sz="2000" dirty="0" smtClean="0"/>
              <a:t>West </a:t>
            </a:r>
            <a:r>
              <a:rPr lang="en-US" sz="2000" dirty="0"/>
              <a:t>E</a:t>
            </a:r>
            <a:r>
              <a:rPr lang="en-US" sz="2000" dirty="0" smtClean="0"/>
              <a:t>uropean Union incorporated in EU</a:t>
            </a:r>
          </a:p>
          <a:p>
            <a:pPr lvl="1">
              <a:lnSpc>
                <a:spcPct val="80000"/>
              </a:lnSpc>
            </a:pPr>
            <a:r>
              <a:rPr lang="en-US" sz="2000" dirty="0" smtClean="0"/>
              <a:t>2000: EU High Representative in Council; Commission controls EU delegations and funds</a:t>
            </a:r>
            <a:endParaRPr lang="en-US" sz="2000" dirty="0"/>
          </a:p>
          <a:p>
            <a:pPr lvl="1">
              <a:lnSpc>
                <a:spcPct val="80000"/>
              </a:lnSpc>
            </a:pPr>
            <a:r>
              <a:rPr lang="en-US" sz="2000" dirty="0" smtClean="0"/>
              <a:t>2003: EU </a:t>
            </a:r>
            <a:r>
              <a:rPr lang="en-US" sz="2000" dirty="0"/>
              <a:t>rapid reaction force of 60,000 </a:t>
            </a:r>
            <a:r>
              <a:rPr lang="en-US" sz="2000" dirty="0" smtClean="0"/>
              <a:t>to </a:t>
            </a:r>
            <a:r>
              <a:rPr lang="en-US" sz="2000" dirty="0"/>
              <a:t>implement </a:t>
            </a:r>
            <a:r>
              <a:rPr lang="en-US" sz="2000" dirty="0" err="1"/>
              <a:t>Petersberg</a:t>
            </a:r>
            <a:r>
              <a:rPr lang="en-US" sz="2000" dirty="0"/>
              <a:t> tasks; </a:t>
            </a:r>
          </a:p>
          <a:p>
            <a:pPr lvl="1">
              <a:lnSpc>
                <a:spcPct val="80000"/>
              </a:lnSpc>
            </a:pPr>
            <a:r>
              <a:rPr lang="en-US" sz="2000" dirty="0"/>
              <a:t>EU civilian and military </a:t>
            </a:r>
            <a:r>
              <a:rPr lang="en-US" sz="2000" dirty="0" smtClean="0"/>
              <a:t>missions </a:t>
            </a:r>
            <a:r>
              <a:rPr lang="en-US" sz="2000" dirty="0"/>
              <a:t>begin in 2003</a:t>
            </a:r>
          </a:p>
          <a:p>
            <a:pPr lvl="1">
              <a:lnSpc>
                <a:spcPct val="80000"/>
              </a:lnSpc>
              <a:spcAft>
                <a:spcPts val="600"/>
              </a:spcAft>
            </a:pPr>
            <a:r>
              <a:rPr lang="en-US" sz="2000" dirty="0"/>
              <a:t>m</a:t>
            </a:r>
            <a:r>
              <a:rPr lang="en-US" sz="2000" dirty="0" smtClean="0"/>
              <a:t>ilitary coordination strengthened</a:t>
            </a:r>
            <a:endParaRPr lang="en-US" sz="2400" dirty="0" smtClean="0"/>
          </a:p>
          <a:p>
            <a:pPr>
              <a:lnSpc>
                <a:spcPct val="80000"/>
              </a:lnSpc>
              <a:spcBef>
                <a:spcPts val="600"/>
              </a:spcBef>
            </a:pPr>
            <a:r>
              <a:rPr lang="en-US" sz="2400" dirty="0" smtClean="0"/>
              <a:t>EU High Representative for Foreign Affairs and Security Policy</a:t>
            </a:r>
          </a:p>
          <a:p>
            <a:pPr lvl="1">
              <a:lnSpc>
                <a:spcPct val="80000"/>
              </a:lnSpc>
            </a:pPr>
            <a:r>
              <a:rPr lang="en-US" sz="2000" dirty="0" smtClean="0">
                <a:solidFill>
                  <a:schemeClr val="tx1">
                    <a:lumMod val="95000"/>
                  </a:schemeClr>
                </a:solidFill>
                <a:hlinkClick r:id="rId3"/>
              </a:rPr>
              <a:t>European External Action Service</a:t>
            </a:r>
            <a:r>
              <a:rPr lang="en-US" sz="2000" dirty="0" smtClean="0">
                <a:solidFill>
                  <a:schemeClr val="tx1">
                    <a:lumMod val="95000"/>
                  </a:schemeClr>
                </a:solidFill>
              </a:rPr>
              <a:t> </a:t>
            </a:r>
            <a:r>
              <a:rPr lang="en-US" sz="2000" dirty="0" smtClean="0"/>
              <a:t>created</a:t>
            </a:r>
            <a:endParaRPr lang="en-US" sz="2000" dirty="0"/>
          </a:p>
        </p:txBody>
      </p:sp>
    </p:spTree>
    <p:extLst>
      <p:ext uri="{BB962C8B-B14F-4D97-AF65-F5344CB8AC3E}">
        <p14:creationId xmlns:p14="http://schemas.microsoft.com/office/powerpoint/2010/main" val="7520852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3000" y="1386203"/>
            <a:ext cx="7315200" cy="531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676400" y="440557"/>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FFFFFF"/>
                </a:solidFill>
                <a:effectLst/>
                <a:uLnTx/>
                <a:uFillTx/>
                <a:latin typeface="Tahoma" pitchFamily="34" charset="0"/>
              </a:rPr>
              <a:t>Europe’s existential crisis</a:t>
            </a:r>
          </a:p>
        </p:txBody>
      </p:sp>
    </p:spTree>
    <p:extLst>
      <p:ext uri="{BB962C8B-B14F-4D97-AF65-F5344CB8AC3E}">
        <p14:creationId xmlns:p14="http://schemas.microsoft.com/office/powerpoint/2010/main" val="169610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Trade</a:t>
            </a:r>
            <a:endParaRPr lang="en-US" dirty="0"/>
          </a:p>
        </p:txBody>
      </p:sp>
    </p:spTree>
    <p:extLst>
      <p:ext uri="{BB962C8B-B14F-4D97-AF65-F5344CB8AC3E}">
        <p14:creationId xmlns:p14="http://schemas.microsoft.com/office/powerpoint/2010/main" val="4258638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876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Box 4"/>
          <p:cNvSpPr txBox="1">
            <a:spLocks noChangeArrowheads="1"/>
          </p:cNvSpPr>
          <p:nvPr/>
        </p:nvSpPr>
        <p:spPr bwMode="auto">
          <a:xfrm>
            <a:off x="1981200" y="1524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600" b="1" smtClean="0">
                <a:solidFill>
                  <a:srgbClr val="FFFFFF"/>
                </a:solidFill>
              </a:rPr>
              <a:t>Direct investment</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85" y="798512"/>
            <a:ext cx="727311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49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423897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85800"/>
            <a:ext cx="50244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4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4"/>
          <p:cNvSpPr txBox="1">
            <a:spLocks noChangeArrowheads="1"/>
          </p:cNvSpPr>
          <p:nvPr/>
        </p:nvSpPr>
        <p:spPr bwMode="auto">
          <a:xfrm>
            <a:off x="990600" y="2286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600"/>
              <a:t>EU-US Not the only game in town</a:t>
            </a:r>
          </a:p>
        </p:txBody>
      </p:sp>
      <p:sp>
        <p:nvSpPr>
          <p:cNvPr id="15364" name="Oval 1"/>
          <p:cNvSpPr>
            <a:spLocks noChangeArrowheads="1"/>
          </p:cNvSpPr>
          <p:nvPr/>
        </p:nvSpPr>
        <p:spPr bwMode="auto">
          <a:xfrm>
            <a:off x="3352800" y="2603500"/>
            <a:ext cx="24384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5" name="Oval 4"/>
          <p:cNvSpPr>
            <a:spLocks noChangeArrowheads="1"/>
          </p:cNvSpPr>
          <p:nvPr/>
        </p:nvSpPr>
        <p:spPr bwMode="auto">
          <a:xfrm>
            <a:off x="3314700" y="3429000"/>
            <a:ext cx="24384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 name="Oval 5"/>
          <p:cNvSpPr>
            <a:spLocks noChangeArrowheads="1"/>
          </p:cNvSpPr>
          <p:nvPr/>
        </p:nvSpPr>
        <p:spPr bwMode="auto">
          <a:xfrm>
            <a:off x="5029200" y="4267200"/>
            <a:ext cx="24384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Oval 6"/>
          <p:cNvSpPr>
            <a:spLocks noChangeArrowheads="1"/>
          </p:cNvSpPr>
          <p:nvPr/>
        </p:nvSpPr>
        <p:spPr bwMode="auto">
          <a:xfrm>
            <a:off x="5029200" y="3733800"/>
            <a:ext cx="3810000" cy="4572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Oval 7"/>
          <p:cNvSpPr>
            <a:spLocks noChangeArrowheads="1"/>
          </p:cNvSpPr>
          <p:nvPr/>
        </p:nvSpPr>
        <p:spPr bwMode="auto">
          <a:xfrm>
            <a:off x="6477000" y="4598988"/>
            <a:ext cx="24384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41692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Box 2"/>
          <p:cNvSpPr txBox="1">
            <a:spLocks noChangeArrowheads="1"/>
          </p:cNvSpPr>
          <p:nvPr/>
        </p:nvSpPr>
        <p:spPr bwMode="auto">
          <a:xfrm>
            <a:off x="152400" y="228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600" dirty="0" smtClean="0">
                <a:solidFill>
                  <a:srgbClr val="FFFFFF"/>
                </a:solidFill>
              </a:rPr>
              <a:t>. . . but do not overrate the competition!</a:t>
            </a:r>
          </a:p>
        </p:txBody>
      </p:sp>
    </p:spTree>
    <p:extLst>
      <p:ext uri="{BB962C8B-B14F-4D97-AF65-F5344CB8AC3E}">
        <p14:creationId xmlns:p14="http://schemas.microsoft.com/office/powerpoint/2010/main" val="1168029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a:t>
            </a:r>
            <a:endParaRPr lang="en-US" dirty="0"/>
          </a:p>
        </p:txBody>
      </p:sp>
      <p:sp>
        <p:nvSpPr>
          <p:cNvPr id="3" name="Content Placeholder 2"/>
          <p:cNvSpPr>
            <a:spLocks noGrp="1"/>
          </p:cNvSpPr>
          <p:nvPr>
            <p:ph idx="1"/>
          </p:nvPr>
        </p:nvSpPr>
        <p:spPr>
          <a:xfrm>
            <a:off x="533400" y="1600200"/>
            <a:ext cx="8382000" cy="4530725"/>
          </a:xfrm>
        </p:spPr>
        <p:txBody>
          <a:bodyPr/>
          <a:lstStyle/>
          <a:p>
            <a:r>
              <a:rPr lang="en-US" dirty="0" smtClean="0"/>
              <a:t>China hype</a:t>
            </a:r>
            <a:br>
              <a:rPr lang="en-US" dirty="0" smtClean="0"/>
            </a:br>
            <a:endParaRPr lang="en-US" dirty="0" smtClean="0"/>
          </a:p>
          <a:p>
            <a:r>
              <a:rPr lang="en-US" dirty="0" smtClean="0"/>
              <a:t>Different interests and policies</a:t>
            </a:r>
          </a:p>
          <a:p>
            <a:endParaRPr lang="en-US" dirty="0"/>
          </a:p>
          <a:p>
            <a:r>
              <a:rPr lang="en-US" dirty="0" smtClean="0"/>
              <a:t>Different philosophies about government</a:t>
            </a:r>
          </a:p>
          <a:p>
            <a:endParaRPr lang="en-US" dirty="0"/>
          </a:p>
          <a:p>
            <a:r>
              <a:rPr lang="en-US" dirty="0" smtClean="0"/>
              <a:t>Single market? Spillover?</a:t>
            </a:r>
          </a:p>
          <a:p>
            <a:endParaRPr lang="en-US" dirty="0"/>
          </a:p>
        </p:txBody>
      </p:sp>
    </p:spTree>
    <p:extLst>
      <p:ext uri="{BB962C8B-B14F-4D97-AF65-F5344CB8AC3E}">
        <p14:creationId xmlns:p14="http://schemas.microsoft.com/office/powerpoint/2010/main" val="29026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amwork">
  <a:themeElements>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amwork">
  <a:themeElements>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amwork">
  <a:themeElements>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2431</TotalTime>
  <Words>2589</Words>
  <Application>Microsoft Office PowerPoint</Application>
  <PresentationFormat>On-screen Show (4:3)</PresentationFormat>
  <Paragraphs>255</Paragraphs>
  <Slides>34</Slides>
  <Notes>34</Notes>
  <HiddenSlides>1</HiddenSlides>
  <MMClips>0</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Balance</vt:lpstr>
      <vt:lpstr>Mountain Top</vt:lpstr>
      <vt:lpstr>Teamwork</vt:lpstr>
      <vt:lpstr>1_Teamwork</vt:lpstr>
      <vt:lpstr>Default Design</vt:lpstr>
      <vt:lpstr>2_Teamwork</vt:lpstr>
      <vt:lpstr>US-EU relations a delicate rebalancing act</vt:lpstr>
      <vt:lpstr>PowerPoint Presentation</vt:lpstr>
      <vt:lpstr>PowerPoint Presentation</vt:lpstr>
      <vt:lpstr>Trade</vt:lpstr>
      <vt:lpstr>PowerPoint Presentation</vt:lpstr>
      <vt:lpstr>PowerPoint Presentation</vt:lpstr>
      <vt:lpstr>PowerPoint Presentation</vt:lpstr>
      <vt:lpstr>PowerPoint Presentation</vt:lpstr>
      <vt:lpstr>Obstacles</vt:lpstr>
      <vt:lpstr>Security</vt:lpstr>
      <vt:lpstr>The Twin Towers  Shared grief Common resolve  </vt:lpstr>
      <vt:lpstr>A PARTING OF THE WAYS contentious dossiers </vt:lpstr>
      <vt:lpstr>PowerPoint Presentation</vt:lpstr>
      <vt:lpstr>PowerPoint Presentation</vt:lpstr>
      <vt:lpstr>Robert Kagan’s argument</vt:lpstr>
      <vt:lpstr>Robert Kagan on the EU</vt:lpstr>
      <vt:lpstr>Defense expenditure (billion $)</vt:lpstr>
      <vt:lpstr>PowerPoint Presentation</vt:lpstr>
      <vt:lpstr>PowerPoint Presentation</vt:lpstr>
      <vt:lpstr>PowerPoint Presentation</vt:lpstr>
      <vt:lpstr>Commitment to international law  </vt:lpstr>
      <vt:lpstr>Peace as overriding goal</vt:lpstr>
      <vt:lpstr>Foreign policy</vt:lpstr>
      <vt:lpstr>Europe and the United States</vt:lpstr>
      <vt:lpstr>Jeffrey Kopstein’s thesis  </vt:lpstr>
      <vt:lpstr>PowerPoint Presentation</vt:lpstr>
      <vt:lpstr>  EU Enlargement</vt:lpstr>
      <vt:lpstr>Copenhagen criteria  (since 1993) </vt:lpstr>
      <vt:lpstr>PowerPoint Presentation</vt:lpstr>
      <vt:lpstr>PowerPoint Presentation</vt:lpstr>
      <vt:lpstr>PowerPoint Presentation</vt:lpstr>
      <vt:lpstr>Example: Serbia</vt:lpstr>
      <vt:lpstr>Brief history of EU foreign &amp; security policy</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dc:creator>
  <cp:lastModifiedBy>Erica Edwards</cp:lastModifiedBy>
  <cp:revision>86</cp:revision>
  <cp:lastPrinted>2013-03-21T16:54:48Z</cp:lastPrinted>
  <dcterms:created xsi:type="dcterms:W3CDTF">2006-02-27T17:57:52Z</dcterms:created>
  <dcterms:modified xsi:type="dcterms:W3CDTF">2013-08-06T14:08:56Z</dcterms:modified>
</cp:coreProperties>
</file>