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3" r:id="rId3"/>
    <p:sldId id="285" r:id="rId4"/>
    <p:sldId id="284" r:id="rId5"/>
    <p:sldId id="282" r:id="rId6"/>
    <p:sldId id="277" r:id="rId7"/>
    <p:sldId id="286" r:id="rId8"/>
    <p:sldId id="287" r:id="rId9"/>
    <p:sldId id="280" r:id="rId10"/>
    <p:sldId id="288" r:id="rId11"/>
    <p:sldId id="289" r:id="rId12"/>
    <p:sldId id="279" r:id="rId13"/>
    <p:sldId id="306" r:id="rId14"/>
    <p:sldId id="307" r:id="rId15"/>
    <p:sldId id="292" r:id="rId16"/>
    <p:sldId id="293" r:id="rId17"/>
    <p:sldId id="308" r:id="rId18"/>
    <p:sldId id="309" r:id="rId19"/>
    <p:sldId id="310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33" autoAdjust="0"/>
  </p:normalViewPr>
  <p:slideViewPr>
    <p:cSldViewPr snapToGrid="0" snapToObjects="1"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World Spending on Military Force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EU</c:v>
                </c:pt>
                <c:pt idx="2">
                  <c:v>China</c:v>
                </c:pt>
                <c:pt idx="3">
                  <c:v>Russia</c:v>
                </c:pt>
                <c:pt idx="4">
                  <c:v>India</c:v>
                </c:pt>
                <c:pt idx="5">
                  <c:v>Brazil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866752"/>
        <c:axId val="231868288"/>
      </c:barChart>
      <c:catAx>
        <c:axId val="231866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31868288"/>
        <c:crosses val="autoZero"/>
        <c:auto val="1"/>
        <c:lblAlgn val="ctr"/>
        <c:lblOffset val="100"/>
        <c:noMultiLvlLbl val="0"/>
      </c:catAx>
      <c:valAx>
        <c:axId val="23186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186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2A94-1F68-406D-A4C3-33C138EFC07D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22A7-B32F-4B87-BC20-142E668F5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072EF-005A-4633-BAB1-9A56BC5BEC0B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5C21E-F929-4B0B-8B4A-BD1A0F9D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s://www.cia.gov/cia/publications/factbook/print/us.html&amp;ei=jnMKRtHLLo_gggT6usnWCg&amp;sig2=4c4UMKT2WNXnddiW1Y8trw&amp;sa=X&amp;oi=answers&amp;ct=result&amp;usg=__7ZhJJ1JUzhXV5U8-2OhqVfpYZnQ=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Scandinavian countries: wealthiest, most homogenous, most equal societies.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Baltic countries: twenty years ago part of USSR, now members of the European Union. Kaliningrad.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Slovakia, Romania, Ukraine – former Soviet bloc. In or out EU?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France and Algeria: former colony. Immigrants.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Greece and Turkey: old enemies. Greece became independent from Turkey in 19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Century. Last major population movements after first WW.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DFC2F-0263-408E-A319-C83D12CBC09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6C3D3-39CD-421E-8F73-A0E66A44E1E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rial" pitchFamily="34" charset="0"/>
                <a:hlinkClick r:id="rId3"/>
              </a:rPr>
              <a:t>Growing pains!</a:t>
            </a:r>
          </a:p>
          <a:p>
            <a:r>
              <a:rPr lang="en-US" smtClean="0">
                <a:latin typeface="Arial" pitchFamily="34" charset="0"/>
                <a:hlinkClick r:id="rId3"/>
              </a:rPr>
              <a:t>United States</a:t>
            </a:r>
            <a:r>
              <a:rPr lang="en-US" smtClean="0">
                <a:latin typeface="Arial" pitchFamily="34" charset="0"/>
              </a:rPr>
              <a:t> — </a:t>
            </a:r>
            <a:r>
              <a:rPr lang="en-US" b="1" smtClean="0">
                <a:latin typeface="Arial" pitchFamily="34" charset="0"/>
              </a:rPr>
              <a:t>Area</a:t>
            </a:r>
            <a:r>
              <a:rPr lang="en-US" smtClean="0">
                <a:latin typeface="Arial" pitchFamily="34" charset="0"/>
              </a:rPr>
              <a:t> - Total: 9,631,420 SQ </a:t>
            </a:r>
            <a:r>
              <a:rPr lang="en-US" b="1" smtClean="0">
                <a:latin typeface="Arial" pitchFamily="34" charset="0"/>
              </a:rPr>
              <a:t>KM</a:t>
            </a:r>
            <a:r>
              <a:rPr lang="en-US" smtClean="0">
                <a:latin typeface="Arial" pitchFamily="34" charset="0"/>
              </a:rPr>
              <a:t> </a:t>
            </a:r>
          </a:p>
          <a:p>
            <a:r>
              <a:rPr lang="en-US" b="1" smtClean="0">
                <a:latin typeface="Arial" pitchFamily="34" charset="0"/>
              </a:rPr>
              <a:t>European Union Area</a:t>
            </a:r>
            <a:r>
              <a:rPr lang="en-US" smtClean="0">
                <a:latin typeface="Arial" pitchFamily="34" charset="0"/>
              </a:rPr>
              <a:t> is 4,343,000 sq </a:t>
            </a:r>
            <a:r>
              <a:rPr lang="en-US" b="1" smtClean="0">
                <a:latin typeface="Arial" pitchFamily="34" charset="0"/>
              </a:rPr>
              <a:t>km</a:t>
            </a:r>
            <a:r>
              <a:rPr lang="en-US" smtClean="0">
                <a:latin typeface="Arial" pitchFamily="34" charset="0"/>
              </a:rPr>
              <a:t> </a:t>
            </a:r>
          </a:p>
          <a:p>
            <a:r>
              <a:rPr lang="en-US" b="1" smtClean="0">
                <a:latin typeface="Arial" pitchFamily="34" charset="0"/>
              </a:rPr>
              <a:t>EU27 population</a:t>
            </a:r>
            <a:r>
              <a:rPr lang="en-US" smtClean="0">
                <a:latin typeface="Arial" pitchFamily="34" charset="0"/>
              </a:rPr>
              <a:t> is about 500 M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Greece is closest to NC 131 Km2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5649C-BCBF-446E-9B5B-F75803F3E302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4251A-B7FB-4B79-AD42-DA614CFAD46E}" type="slidenum">
              <a:rPr lang="en-US"/>
              <a:pPr/>
              <a:t>18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B6EF64-FB19-411E-965E-9F52AA474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C9C4-89BD-4BE1-B93F-04EC3F31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5A5B69-5793-894E-8288-29E031FF2804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18205A-2451-C944-99C2-C144871D9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consilium.europa.eu/uedocs/cms_data/docs/pressData/Pics/photoGallery/%7b0eaf6a97-359d-4c28-9d31-60a4ff64287d%7d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_Worksheet2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Transatlantic relations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Century: Why Europe still matters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9238" y="5141852"/>
            <a:ext cx="5688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000" b="1" dirty="0" smtClean="0">
                <a:cs typeface="Arial" pitchFamily="34" charset="0"/>
              </a:rPr>
              <a:t>Dr. Erica E. Edwards</a:t>
            </a:r>
            <a:endParaRPr lang="en-US" sz="2000" dirty="0" smtClean="0"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Executive Director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European Union Center of Excellence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UNC Chapel Hill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eedwards@email.unc.edu</a:t>
            </a:r>
            <a:r>
              <a:rPr lang="en-US" sz="2000" dirty="0" smtClean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1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52400"/>
            <a:ext cx="9753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5943600" y="5486400"/>
            <a:ext cx="304800" cy="304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655" name="Group 911"/>
          <p:cNvGraphicFramePr>
            <a:graphicFrameLocks noGrp="1"/>
          </p:cNvGraphicFramePr>
          <p:nvPr>
            <p:ph idx="4294967295"/>
          </p:nvPr>
        </p:nvGraphicFramePr>
        <p:xfrm>
          <a:off x="225552" y="1730829"/>
          <a:ext cx="8763000" cy="4114801"/>
        </p:xfrm>
        <a:graphic>
          <a:graphicData uri="http://schemas.openxmlformats.org/drawingml/2006/table">
            <a:tbl>
              <a:tblPr/>
              <a:tblGrid>
                <a:gridCol w="1355725"/>
                <a:gridCol w="693738"/>
                <a:gridCol w="838200"/>
                <a:gridCol w="839787"/>
                <a:gridCol w="838200"/>
                <a:gridCol w="839788"/>
                <a:gridCol w="838200"/>
                <a:gridCol w="839787"/>
                <a:gridCol w="839788"/>
                <a:gridCol w="839787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1958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1973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1981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1986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Area (1000km)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1,167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1,658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2,252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3,234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3,892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4,343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9,631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Population (millions)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Member States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Official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Languages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MEPs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435+6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171" y="740229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752" y="55556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cs typeface="Arial" pitchFamily="34" charset="0"/>
              </a:rPr>
              <a:t>Impact of successive enlargements (1958-2007)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3" y="684641"/>
            <a:ext cx="8842248" cy="84124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Embedded multilateralism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799" y="1298448"/>
            <a:ext cx="4614931" cy="5559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600" dirty="0" smtClean="0">
                <a:solidFill>
                  <a:schemeClr val="tx2"/>
                </a:solidFill>
              </a:rPr>
              <a:t>Primacy of international law [UN Charter]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600" dirty="0" smtClean="0">
                <a:solidFill>
                  <a:schemeClr val="tx2"/>
                </a:solidFill>
              </a:rPr>
              <a:t>Intervention to promote peace [Petersburg tasks; rapid reaction force]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600" dirty="0" smtClean="0">
                <a:solidFill>
                  <a:schemeClr val="tx2"/>
                </a:solidFill>
              </a:rPr>
              <a:t>Project EU norms globally [abolition of death penalty]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2" descr="button_csdp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907" y="5883148"/>
            <a:ext cx="2286000" cy="854075"/>
          </a:xfrm>
          <a:prstGeom prst="rect">
            <a:avLst/>
          </a:prstGeom>
          <a:noFill/>
        </p:spPr>
      </p:pic>
      <p:pic>
        <p:nvPicPr>
          <p:cNvPr id="13" name="Picture 6" descr="ECHOa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2795" y="1298447"/>
            <a:ext cx="3503482" cy="43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%7b0eaf6a97-359d-4c28-9d31-60a4ff64287d%7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058" y="4740812"/>
            <a:ext cx="3016369" cy="199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differing models of world politics</a:t>
            </a:r>
            <a:endParaRPr lang="en-US" dirty="0"/>
          </a:p>
        </p:txBody>
      </p:sp>
      <p:pic>
        <p:nvPicPr>
          <p:cNvPr id="7" name="Picture 2" descr="OLDN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600200"/>
            <a:ext cx="4436747" cy="3461197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4191000" cy="5257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 sovereignty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1000"/>
              <a:buFont typeface="Wingdings 2"/>
              <a:buChar char="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External: state is subject to no other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1000"/>
              <a:buFont typeface="Wingdings 2"/>
              <a:buChar char="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Unitary : state authority resides in one institution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1000"/>
              <a:buFont typeface="Wingdings 2"/>
              <a:buChar char="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no interference in other states’ affairs;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preference for isolationism and unilateralism; hard power</a:t>
            </a: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800" dirty="0" smtClean="0">
                <a:solidFill>
                  <a:schemeClr val="tx2"/>
                </a:solidFill>
              </a:rPr>
              <a:t>Revisionist sovereignty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Pooled : state (should) share authority with other states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Divided: state authority can be partitioned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Implication</a:t>
            </a:r>
            <a:r>
              <a:rPr lang="en-US" sz="3200" dirty="0" smtClean="0">
                <a:solidFill>
                  <a:schemeClr val="tx2"/>
                </a:solidFill>
              </a:rPr>
              <a:t>: interference is OK; preference for multilateralism; soft power</a:t>
            </a:r>
          </a:p>
        </p:txBody>
      </p:sp>
    </p:spTree>
    <p:extLst>
      <p:ext uri="{BB962C8B-B14F-4D97-AF65-F5344CB8AC3E}">
        <p14:creationId xmlns:p14="http://schemas.microsoft.com/office/powerpoint/2010/main" val="773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Postwar us foreign policy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4191000" cy="5257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400" dirty="0" smtClean="0">
                <a:solidFill>
                  <a:schemeClr val="tx2"/>
                </a:solidFill>
              </a:rPr>
              <a:t>Embedded multilateralism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900" dirty="0" smtClean="0">
                <a:solidFill>
                  <a:schemeClr val="tx2"/>
                </a:solidFill>
              </a:rPr>
              <a:t>Primacy of international law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900" dirty="0" smtClean="0">
                <a:solidFill>
                  <a:schemeClr val="tx2"/>
                </a:solidFill>
              </a:rPr>
              <a:t>Peace as overriding goal 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900" dirty="0" smtClean="0">
                <a:solidFill>
                  <a:schemeClr val="tx2"/>
                </a:solidFill>
              </a:rPr>
              <a:t>Project US norms: democracy, rule of law, human rights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en-US" sz="2900" i="1" dirty="0" smtClean="0">
                <a:solidFill>
                  <a:schemeClr val="tx2"/>
                </a:solidFill>
                <a:sym typeface="Wingdings" pitchFamily="2" charset="2"/>
              </a:rPr>
              <a:t>Cornerstone:  </a:t>
            </a:r>
            <a:r>
              <a:rPr lang="en-US" sz="2900" dirty="0" smtClean="0">
                <a:solidFill>
                  <a:schemeClr val="tx2"/>
                </a:solidFill>
                <a:sym typeface="Wingdings" pitchFamily="2" charset="2"/>
              </a:rPr>
              <a:t>US put its faith and backing in UN institutions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3400" dirty="0" smtClean="0">
                <a:solidFill>
                  <a:schemeClr val="tx2"/>
                </a:solidFill>
              </a:rPr>
              <a:t>Power of attraction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Structure international institutions in its image [UN family]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Co-option, cultural attraction [foreign students]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Set example: values, consistent policies [Nuremberg Trial]</a:t>
            </a:r>
          </a:p>
          <a:p>
            <a:pPr marL="800100" lvl="1" indent="-342900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Carrots [aid: Marshall plan]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3794" y="1123961"/>
            <a:ext cx="2425660" cy="33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17898"/>
            <a:ext cx="2807594" cy="216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114" y="1600200"/>
            <a:ext cx="1868315" cy="1580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Europe, a global economic force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5861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EU’s 500 million strong single market is the world’s largest trading entity and the world’s largest economy (worth approx $18 trillion annually).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EU is the largest importer/exporter in the world.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Intra-firm trade, investment, R&amp;D – keys to modern economic activity – are where Europe thrives.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Europe is institutionally able to exploit it economic position.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dynamic transatlantic economy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25952" y="1502430"/>
            <a:ext cx="5562600" cy="535557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333399"/>
              </a:buClr>
            </a:pPr>
            <a:r>
              <a:rPr lang="en-US" dirty="0" smtClean="0"/>
              <a:t>Transatlantic economy is largest and wealthiest market in the world: 54% world GDP.</a:t>
            </a:r>
          </a:p>
          <a:p>
            <a:pPr>
              <a:spcBef>
                <a:spcPts val="1200"/>
              </a:spcBef>
              <a:buClr>
                <a:srgbClr val="333399"/>
              </a:buClr>
            </a:pPr>
            <a:r>
              <a:rPr lang="en-US" dirty="0" smtClean="0"/>
              <a:t>EU and US together account for 40% of total global trade (more than $1.5 billion in transatlantic trade every day).</a:t>
            </a:r>
          </a:p>
          <a:p>
            <a:pPr>
              <a:spcBef>
                <a:spcPts val="1200"/>
              </a:spcBef>
              <a:buClr>
                <a:srgbClr val="333399"/>
              </a:buClr>
            </a:pPr>
            <a:r>
              <a:rPr lang="en-US" dirty="0" smtClean="0"/>
              <a:t>The $5 trillion EU-US transatlantic economy employs 15 million workers on both sides of the Atlantic.</a:t>
            </a:r>
          </a:p>
        </p:txBody>
      </p:sp>
      <p:pic>
        <p:nvPicPr>
          <p:cNvPr id="9" name="Content Placeholder 8" descr="p-012493-00-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753" y="1600200"/>
            <a:ext cx="2620744" cy="39565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</a:t>
            </a:r>
            <a:endParaRPr lang="en-US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04800" y="1298448"/>
            <a:ext cx="4191000" cy="52711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333399"/>
              </a:buClr>
            </a:pPr>
            <a:r>
              <a:rPr lang="en-US" sz="2400" dirty="0">
                <a:solidFill>
                  <a:schemeClr val="accent1"/>
                </a:solidFill>
              </a:rPr>
              <a:t>European companies </a:t>
            </a:r>
            <a:r>
              <a:rPr lang="en-US" sz="2400" dirty="0"/>
              <a:t>are the leading foreign investors in the U.S. 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2000" dirty="0" smtClean="0"/>
              <a:t>UK</a:t>
            </a:r>
            <a:r>
              <a:rPr lang="en-US" sz="2000" dirty="0"/>
              <a:t>, Germany, France, </a:t>
            </a:r>
            <a:r>
              <a:rPr lang="en-US" sz="2000" dirty="0" smtClean="0"/>
              <a:t>and </a:t>
            </a:r>
            <a:r>
              <a:rPr lang="en-US" sz="2000" dirty="0"/>
              <a:t>Netherlands – top four sources of jobs created by foreign investment in the </a:t>
            </a:r>
            <a:r>
              <a:rPr lang="en-US" sz="2000" dirty="0" smtClean="0"/>
              <a:t>US.</a:t>
            </a:r>
            <a:endParaRPr lang="en-US" sz="2000" dirty="0"/>
          </a:p>
          <a:p>
            <a:pPr>
              <a:spcBef>
                <a:spcPts val="1200"/>
              </a:spcBef>
              <a:buClr>
                <a:srgbClr val="333399"/>
              </a:buClr>
            </a:pPr>
            <a:r>
              <a:rPr lang="en-US" sz="2400" dirty="0">
                <a:solidFill>
                  <a:schemeClr val="accent1"/>
                </a:solidFill>
              </a:rPr>
              <a:t>American companies </a:t>
            </a:r>
            <a:r>
              <a:rPr lang="en-US" sz="2400" dirty="0"/>
              <a:t>invest far more in EU countries than in Asia.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2000" dirty="0" smtClean="0"/>
              <a:t>60% of US FDI over last decade was in Europe vs. 3.7% in BRICS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2000" dirty="0" smtClean="0"/>
              <a:t>US </a:t>
            </a:r>
            <a:r>
              <a:rPr lang="en-US" sz="2000" dirty="0"/>
              <a:t>businesses make 5 times the profit in the Netherlands - alone - as they make in China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04" name="Picture 4" descr="Inves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911" y="2053884"/>
            <a:ext cx="4302361" cy="344658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71095" cy="49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00113"/>
            <a:ext cx="381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serious alternative to dollar as a global reserve currency.</a:t>
            </a:r>
          </a:p>
          <a:p>
            <a:r>
              <a:rPr lang="en-US" dirty="0" smtClean="0"/>
              <a:t>At end of 2008, approx 45% of international debt securities denominated in dollars vs. 32% in </a:t>
            </a:r>
            <a:r>
              <a:rPr lang="en-US" dirty="0" err="1" smtClean="0"/>
              <a:t>euros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9" descr="eu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3960" y="397972"/>
            <a:ext cx="4130040" cy="2990719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3" cstate="print"/>
          <a:srcRect r="7200"/>
          <a:stretch>
            <a:fillRect/>
          </a:stretch>
        </p:blipFill>
        <p:spPr bwMode="auto">
          <a:xfrm>
            <a:off x="4613500" y="3673002"/>
            <a:ext cx="4375052" cy="28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13500" y="3673002"/>
            <a:ext cx="263136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ttttttttttttttttttttttttttttttttttt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4250" t="19200" r="13500" b="4800"/>
          <a:stretch>
            <a:fillRect/>
          </a:stretch>
        </p:blipFill>
        <p:spPr bwMode="auto">
          <a:xfrm>
            <a:off x="225083" y="211016"/>
            <a:ext cx="8679765" cy="63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7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00425"/>
            <a:ext cx="4343400" cy="280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t="5026" r="4800"/>
          <a:stretch>
            <a:fillRect/>
          </a:stretch>
        </p:blipFill>
        <p:spPr bwMode="auto">
          <a:xfrm>
            <a:off x="5281444" y="381000"/>
            <a:ext cx="3623404" cy="3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versus US Foreign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72200" cy="5029518"/>
          </a:xfrm>
        </p:spPr>
        <p:txBody>
          <a:bodyPr>
            <a:normAutofit/>
          </a:bodyPr>
          <a:lstStyle/>
          <a:p>
            <a:r>
              <a:rPr lang="en-US" dirty="0" smtClean="0"/>
              <a:t>EU member states and European Commission dispense 50% of world’s foreign aid; US share is only 20%.</a:t>
            </a:r>
          </a:p>
          <a:p>
            <a:r>
              <a:rPr lang="en-US" dirty="0" smtClean="0"/>
              <a:t>Europe excels in delivering development services.</a:t>
            </a:r>
          </a:p>
          <a:p>
            <a:r>
              <a:rPr lang="en-US" dirty="0" smtClean="0"/>
              <a:t>EU also exceeds US in disbursement of private aid </a:t>
            </a:r>
            <a:r>
              <a:rPr lang="en-US" sz="2600" dirty="0" smtClean="0"/>
              <a:t>(2007, EU=$170,197 million vs.   US=$107, 282 million)</a:t>
            </a:r>
            <a:endParaRPr lang="en-US" sz="2600" dirty="0"/>
          </a:p>
        </p:txBody>
      </p:sp>
      <p:pic>
        <p:nvPicPr>
          <p:cNvPr id="4" name="Picture 15" descr="p-010367-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54225"/>
            <a:ext cx="2286000" cy="40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Carrots vs. Sticks </a:t>
            </a:r>
            <a:r>
              <a:rPr lang="en-US" dirty="0" smtClean="0"/>
              <a:t>(billion $)</a:t>
            </a:r>
            <a:endParaRPr lang="en-US" dirty="0" smtClean="0">
              <a:effectLst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44574" y="1600200"/>
          <a:ext cx="7642225" cy="490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r:id="rId4" imgW="8126672" imgH="5218628" progId="Excel.Sheet.8">
                  <p:embed/>
                </p:oleObj>
              </mc:Choice>
              <mc:Fallback>
                <p:oleObj r:id="rId4" imgW="8126672" imgH="5218628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4" y="1600200"/>
                        <a:ext cx="7642225" cy="4907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31686" y="6323480"/>
            <a:ext cx="311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Source: OECD statistics,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58800" y="1136159"/>
          <a:ext cx="7297313" cy="528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4" imgW="8590008" imgH="6224555" progId="Excel.Sheet.8">
                  <p:embed/>
                </p:oleObj>
              </mc:Choice>
              <mc:Fallback>
                <p:oleObj r:id="rId4" imgW="8590008" imgH="622455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136159"/>
                        <a:ext cx="7297313" cy="5289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19800" y="6400800"/>
            <a:ext cx="31242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Source: OECD statistics, 2005, 2009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5087"/>
            <a:ext cx="8229600" cy="1139825"/>
          </a:xfrm>
        </p:spPr>
        <p:txBody>
          <a:bodyPr/>
          <a:lstStyle/>
          <a:p>
            <a:r>
              <a:rPr lang="en-US" dirty="0" smtClean="0"/>
              <a:t>Foreign aid (billion $)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Europe’s influence will rise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and economic indicators of decline are exaggerated.</a:t>
            </a:r>
          </a:p>
          <a:p>
            <a:r>
              <a:rPr lang="en-US" dirty="0" smtClean="0"/>
              <a:t>Aggregate population and GDP are wrong measures of power. Better one is per capita income.</a:t>
            </a:r>
          </a:p>
          <a:p>
            <a:r>
              <a:rPr lang="en-US" dirty="0" smtClean="0"/>
              <a:t>Decreasing material and ideological conflict between Europe and other countries, i.e. converging international interests.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04141"/>
            <a:ext cx="8229600" cy="11398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Thank you for your attention!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79238" y="5141852"/>
            <a:ext cx="5688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000" b="1" dirty="0" smtClean="0">
                <a:cs typeface="Arial" pitchFamily="34" charset="0"/>
              </a:rPr>
              <a:t>Dr. Erica E. Edwards</a:t>
            </a:r>
            <a:endParaRPr lang="en-US" sz="2000" dirty="0" smtClean="0"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Executive Director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European Union Center of Excellence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UNC Chapel Hill</a:t>
            </a: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eedwards@email.unc.edu</a:t>
            </a:r>
            <a:r>
              <a:rPr lang="en-US" sz="2000" dirty="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8458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Realist</a:t>
            </a:r>
            <a:r>
              <a:rPr lang="en-US" dirty="0" smtClean="0"/>
              <a:t> view of international relations</a:t>
            </a:r>
          </a:p>
          <a:p>
            <a:pPr lvl="1"/>
            <a:r>
              <a:rPr lang="en-US" sz="2400" dirty="0" smtClean="0"/>
              <a:t>Nations engage in zero-sum competition by mobilizing coercive power resources.</a:t>
            </a:r>
          </a:p>
          <a:p>
            <a:pPr lvl="1"/>
            <a:r>
              <a:rPr lang="en-US" sz="2400" dirty="0" smtClean="0"/>
              <a:t>Demographic and economic power converted to military power.</a:t>
            </a:r>
          </a:p>
          <a:p>
            <a:pPr lvl="1"/>
            <a:r>
              <a:rPr lang="en-US" sz="2400" dirty="0" smtClean="0"/>
              <a:t>World is </a:t>
            </a:r>
            <a:r>
              <a:rPr lang="en-US" sz="2400" dirty="0" err="1" smtClean="0"/>
              <a:t>uni</a:t>
            </a:r>
            <a:r>
              <a:rPr lang="en-US" sz="2400" dirty="0" smtClean="0"/>
              <a:t>-polar, i.e. US is sole superpower.</a:t>
            </a:r>
          </a:p>
          <a:p>
            <a:pPr marL="342900" lvl="1" indent="-342900">
              <a:spcBef>
                <a:spcPts val="1200"/>
              </a:spcBef>
              <a:buFont typeface="Wingdings 2"/>
              <a:buChar char=""/>
            </a:pPr>
            <a:r>
              <a:rPr lang="en-US" sz="3200" b="1" u="sng" dirty="0" smtClean="0"/>
              <a:t>Liberal</a:t>
            </a:r>
            <a:r>
              <a:rPr lang="en-US" sz="3200" dirty="0" smtClean="0"/>
              <a:t> view of international relations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Varied underlying national interests that influence foreign policy decisions. 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International interactions are positive-sum, rise of more than one country possible and even beneficial.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Global influence rests on civilian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Military might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6627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0"/>
            <a:ext cx="93249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Europe, a “quiet” superpower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88280"/>
          </a:xfrm>
        </p:spPr>
        <p:txBody>
          <a:bodyPr/>
          <a:lstStyle/>
          <a:p>
            <a:r>
              <a:rPr lang="en-US" sz="3400" dirty="0" smtClean="0"/>
              <a:t>Europe’s comparative advantage is its power of attraction.</a:t>
            </a:r>
          </a:p>
          <a:p>
            <a:pPr lvl="1"/>
            <a:r>
              <a:rPr lang="en-US" sz="3000" dirty="0" smtClean="0"/>
              <a:t>Economic influence</a:t>
            </a:r>
          </a:p>
          <a:p>
            <a:pPr lvl="1"/>
            <a:r>
              <a:rPr lang="en-US" sz="3000" dirty="0" smtClean="0"/>
              <a:t>International law</a:t>
            </a:r>
          </a:p>
          <a:p>
            <a:pPr lvl="1"/>
            <a:r>
              <a:rPr lang="en-US" sz="3000" dirty="0" smtClean="0"/>
              <a:t>Soft power, i.e. capacity to attract others to your way of thinking</a:t>
            </a:r>
          </a:p>
          <a:p>
            <a:pPr lvl="1"/>
            <a:r>
              <a:rPr lang="en-US" sz="3000" dirty="0" smtClean="0"/>
              <a:t>Smart power, i.e. matching military and civilian forms of influence</a:t>
            </a:r>
          </a:p>
          <a:p>
            <a:pPr lvl="1"/>
            <a:r>
              <a:rPr lang="en-US" sz="3000" dirty="0" smtClean="0"/>
              <a:t>Best example = EU enlargement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of attraction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453" y="1600200"/>
            <a:ext cx="4191000" cy="4724400"/>
          </a:xfrm>
        </p:spPr>
        <p:txBody>
          <a:bodyPr>
            <a:noAutofit/>
          </a:bodyPr>
          <a:lstStyle/>
          <a:p>
            <a:pPr marL="800100" lvl="1" indent="-342900">
              <a:buFont typeface="Wingdings 2" pitchFamily="18" charset="2"/>
              <a:buChar char="É"/>
              <a:defRPr/>
            </a:pPr>
            <a:r>
              <a:rPr lang="en-US" sz="2600" dirty="0" smtClean="0"/>
              <a:t>EU enlargement as an instrument  for regime change</a:t>
            </a:r>
          </a:p>
          <a:p>
            <a:pPr marL="800100" lvl="1" indent="-342900">
              <a:buFont typeface="Wingdings 2" pitchFamily="18" charset="2"/>
              <a:buChar char="É"/>
              <a:defRPr/>
            </a:pPr>
            <a:r>
              <a:rPr lang="en-US" sz="2600" dirty="0" smtClean="0"/>
              <a:t>“Marshall plan” aid for CEEC in return for commitment to: democracy, minority rights, anti-death penalty, sustainable development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00453" y="1600200"/>
            <a:ext cx="4343400" cy="4724400"/>
          </a:xfrm>
        </p:spPr>
        <p:txBody>
          <a:bodyPr>
            <a:normAutofit/>
          </a:bodyPr>
          <a:lstStyle/>
          <a:p>
            <a:pPr marL="342900" lvl="1" indent="-342900">
              <a:buFont typeface="Wingdings 2"/>
              <a:buChar char=""/>
            </a:pPr>
            <a:r>
              <a:rPr lang="en-US" sz="2600" dirty="0" smtClean="0"/>
              <a:t>Leverage: Active + Passive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Leverage = active + passive</a:t>
            </a:r>
            <a:endParaRPr lang="en-US" dirty="0"/>
          </a:p>
        </p:txBody>
      </p:sp>
      <p:pic>
        <p:nvPicPr>
          <p:cNvPr id="7" name="Picture 7" descr="eastern enlargement signatories"/>
          <p:cNvPicPr>
            <a:picLocks noChangeAspect="1" noChangeArrowheads="1"/>
          </p:cNvPicPr>
          <p:nvPr/>
        </p:nvPicPr>
        <p:blipFill>
          <a:blip r:embed="rId2"/>
          <a:srcRect b="6349"/>
          <a:stretch>
            <a:fillRect/>
          </a:stretch>
        </p:blipFill>
        <p:spPr bwMode="auto">
          <a:xfrm>
            <a:off x="4300453" y="1298448"/>
            <a:ext cx="4691147" cy="305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3384</TotalTime>
  <Words>998</Words>
  <Application>Microsoft Office PowerPoint</Application>
  <PresentationFormat>On-screen Show (4:3)</PresentationFormat>
  <Paragraphs>182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Trek</vt:lpstr>
      <vt:lpstr>Microsoft Excel 97-2003 Worksheet</vt:lpstr>
      <vt:lpstr>Transatlantic relations in the 21st Century: Why Europe still matters</vt:lpstr>
      <vt:lpstr>PowerPoint Presentation</vt:lpstr>
      <vt:lpstr>Theoretical perspective</vt:lpstr>
      <vt:lpstr>Europe’s Military might</vt:lpstr>
      <vt:lpstr>PowerPoint Presentation</vt:lpstr>
      <vt:lpstr>PowerPoint Presentation</vt:lpstr>
      <vt:lpstr>Europe, a “quiet” superpower</vt:lpstr>
      <vt:lpstr>PowerPoint Presentation</vt:lpstr>
      <vt:lpstr>Power of attraction</vt:lpstr>
      <vt:lpstr>PowerPoint Presentation</vt:lpstr>
      <vt:lpstr>PowerPoint Presentation</vt:lpstr>
      <vt:lpstr>Embedded multilateralism </vt:lpstr>
      <vt:lpstr>differing models of world politics</vt:lpstr>
      <vt:lpstr>Postwar us foreign policy</vt:lpstr>
      <vt:lpstr>Europe, a global economic force</vt:lpstr>
      <vt:lpstr>PowerPoint Presentation</vt:lpstr>
      <vt:lpstr>A dynamic transatlantic economy</vt:lpstr>
      <vt:lpstr>Foreign Direct Investment</vt:lpstr>
      <vt:lpstr>PowerPoint Presentation</vt:lpstr>
      <vt:lpstr>The Euro</vt:lpstr>
      <vt:lpstr>PowerPoint Presentation</vt:lpstr>
      <vt:lpstr>EU versus US Foreign Aid</vt:lpstr>
      <vt:lpstr>Carrots vs. Sticks (billion $)</vt:lpstr>
      <vt:lpstr>Foreign aid (billion $)</vt:lpstr>
      <vt:lpstr>Europe’s future</vt:lpstr>
      <vt:lpstr>Why Europe’s influence will rise</vt:lpstr>
      <vt:lpstr>Thank you for your attention!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Van Liere</dc:creator>
  <cp:lastModifiedBy>Erica Edwards</cp:lastModifiedBy>
  <cp:revision>235</cp:revision>
  <dcterms:created xsi:type="dcterms:W3CDTF">2010-08-23T02:36:42Z</dcterms:created>
  <dcterms:modified xsi:type="dcterms:W3CDTF">2012-08-07T17:29:38Z</dcterms:modified>
</cp:coreProperties>
</file>